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Lst>
  <p:notesMasterIdLst>
    <p:notesMasterId r:id="rId44"/>
  </p:notesMasterIdLst>
  <p:handoutMasterIdLst>
    <p:handoutMasterId r:id="rId45"/>
  </p:handoutMasterIdLst>
  <p:sldIdLst>
    <p:sldId id="274" r:id="rId3"/>
    <p:sldId id="838" r:id="rId4"/>
    <p:sldId id="839" r:id="rId5"/>
    <p:sldId id="840" r:id="rId6"/>
    <p:sldId id="299" r:id="rId7"/>
    <p:sldId id="308" r:id="rId8"/>
    <p:sldId id="318" r:id="rId9"/>
    <p:sldId id="309" r:id="rId10"/>
    <p:sldId id="310" r:id="rId11"/>
    <p:sldId id="311" r:id="rId12"/>
    <p:sldId id="312" r:id="rId13"/>
    <p:sldId id="313" r:id="rId14"/>
    <p:sldId id="314" r:id="rId15"/>
    <p:sldId id="315" r:id="rId16"/>
    <p:sldId id="316" r:id="rId17"/>
    <p:sldId id="317" r:id="rId18"/>
    <p:sldId id="319" r:id="rId19"/>
    <p:sldId id="306" r:id="rId20"/>
    <p:sldId id="796" r:id="rId21"/>
    <p:sldId id="747" r:id="rId22"/>
    <p:sldId id="814" r:id="rId23"/>
    <p:sldId id="820" r:id="rId24"/>
    <p:sldId id="821" r:id="rId25"/>
    <p:sldId id="816" r:id="rId26"/>
    <p:sldId id="817" r:id="rId27"/>
    <p:sldId id="822" r:id="rId28"/>
    <p:sldId id="819" r:id="rId29"/>
    <p:sldId id="829" r:id="rId30"/>
    <p:sldId id="830" r:id="rId31"/>
    <p:sldId id="823" r:id="rId32"/>
    <p:sldId id="824" r:id="rId33"/>
    <p:sldId id="825" r:id="rId34"/>
    <p:sldId id="826" r:id="rId35"/>
    <p:sldId id="827" r:id="rId36"/>
    <p:sldId id="828" r:id="rId37"/>
    <p:sldId id="837" r:id="rId38"/>
    <p:sldId id="833" r:id="rId39"/>
    <p:sldId id="831" r:id="rId40"/>
    <p:sldId id="832" r:id="rId41"/>
    <p:sldId id="834" r:id="rId42"/>
    <p:sldId id="841" r:id="rId4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6816" userDrawn="1">
          <p15:clr>
            <a:srgbClr val="A4A3A4"/>
          </p15:clr>
        </p15:guide>
        <p15:guide id="3" pos="816"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73" autoAdjust="0"/>
    <p:restoredTop sz="79559" autoAdjust="0"/>
  </p:normalViewPr>
  <p:slideViewPr>
    <p:cSldViewPr>
      <p:cViewPr varScale="1">
        <p:scale>
          <a:sx n="55" d="100"/>
          <a:sy n="55" d="100"/>
        </p:scale>
        <p:origin x="102" y="1260"/>
      </p:cViewPr>
      <p:guideLst>
        <p:guide pos="3840"/>
        <p:guide pos="6816"/>
        <p:guide pos="816"/>
        <p:guide orient="horz" pos="2160"/>
      </p:guideLst>
    </p:cSldViewPr>
  </p:slideViewPr>
  <p:notesTextViewPr>
    <p:cViewPr>
      <p:scale>
        <a:sx n="1" d="1"/>
        <a:sy n="1" d="1"/>
      </p:scale>
      <p:origin x="0" y="0"/>
    </p:cViewPr>
  </p:notesTextViewPr>
  <p:notesViewPr>
    <p:cSldViewPr>
      <p:cViewPr varScale="1">
        <p:scale>
          <a:sx n="95" d="100"/>
          <a:sy n="95" d="100"/>
        </p:scale>
        <p:origin x="3576"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0EA5F0D-C1DC-412F-A146-DDB3A74B588F}" type="datetimeFigureOut">
              <a:rPr lang="en-US"/>
              <a:t>3/15/2024</a:t>
            </a:fld>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8CDE508-72C8-4AB5-AA9C-1584D31690E0}" type="datetimeFigureOut">
              <a:rPr lang="en-US"/>
              <a:t>3/15/2024</a:t>
            </a:fld>
            <a:endParaRPr/>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73893"/>
            <a:ext cx="5608320" cy="3137535"/>
          </a:xfrm>
          <a:prstGeom prst="rect">
            <a:avLst/>
          </a:prstGeom>
        </p:spPr>
        <p:txBody>
          <a:bodyPr vert="horz" lIns="93177" tIns="46589" rIns="93177" bIns="46589" rtlCol="0"/>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i="1" dirty="0"/>
          </a:p>
        </p:txBody>
      </p:sp>
      <p:sp>
        <p:nvSpPr>
          <p:cNvPr id="4" name="Slide Number Placeholder 3"/>
          <p:cNvSpPr>
            <a:spLocks noGrp="1"/>
          </p:cNvSpPr>
          <p:nvPr>
            <p:ph type="sldNum" sz="quarter" idx="10"/>
          </p:nvPr>
        </p:nvSpPr>
        <p:spPr/>
        <p:txBody>
          <a:bodyPr/>
          <a:lstStyle/>
          <a:p>
            <a:fld id="{7FB667E1-E601-4AAF-B95C-B25720D70A60}" type="slidenum">
              <a:rPr lang="en-US" smtClean="0"/>
              <a:t>1</a:t>
            </a:fld>
            <a:endParaRPr lang="en-US"/>
          </a:p>
        </p:txBody>
      </p:sp>
    </p:spTree>
    <p:extLst>
      <p:ext uri="{BB962C8B-B14F-4D97-AF65-F5344CB8AC3E}">
        <p14:creationId xmlns:p14="http://schemas.microsoft.com/office/powerpoint/2010/main" val="2909310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051FC-D77D-A4E4-3AC3-B6D72EE6D6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7DCF77-C407-A9F8-74B3-1CE024B5B0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DD25D0-5677-406E-DC84-F8CCFD064DB3}"/>
              </a:ext>
            </a:extLst>
          </p:cNvPr>
          <p:cNvSpPr>
            <a:spLocks noGrp="1"/>
          </p:cNvSpPr>
          <p:nvPr>
            <p:ph type="body" idx="1"/>
          </p:nvPr>
        </p:nvSpPr>
        <p:spPr/>
        <p:txBody>
          <a:bodyPr/>
          <a:lstStyle/>
          <a:p>
            <a:pPr rtl="0"/>
            <a:endParaRPr lang="en-US" i="1" dirty="0"/>
          </a:p>
        </p:txBody>
      </p:sp>
      <p:sp>
        <p:nvSpPr>
          <p:cNvPr id="4" name="Slide Number Placeholder 3">
            <a:extLst>
              <a:ext uri="{FF2B5EF4-FFF2-40B4-BE49-F238E27FC236}">
                <a16:creationId xmlns:a16="http://schemas.microsoft.com/office/drawing/2014/main" id="{1BE95DB5-B955-9F1B-1617-04234BFD0F91}"/>
              </a:ext>
            </a:extLst>
          </p:cNvPr>
          <p:cNvSpPr>
            <a:spLocks noGrp="1"/>
          </p:cNvSpPr>
          <p:nvPr>
            <p:ph type="sldNum" sz="quarter" idx="10"/>
          </p:nvPr>
        </p:nvSpPr>
        <p:spPr/>
        <p:txBody>
          <a:bodyPr/>
          <a:lstStyle/>
          <a:p>
            <a:fld id="{7FB667E1-E601-4AAF-B95C-B25720D70A60}" type="slidenum">
              <a:rPr lang="en-US" smtClean="0"/>
              <a:t>5</a:t>
            </a:fld>
            <a:endParaRPr lang="en-US"/>
          </a:p>
        </p:txBody>
      </p:sp>
    </p:spTree>
    <p:extLst>
      <p:ext uri="{BB962C8B-B14F-4D97-AF65-F5344CB8AC3E}">
        <p14:creationId xmlns:p14="http://schemas.microsoft.com/office/powerpoint/2010/main" val="2376809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12">
            <a:extLst>
              <a:ext uri="{FF2B5EF4-FFF2-40B4-BE49-F238E27FC236}">
                <a16:creationId xmlns:a16="http://schemas.microsoft.com/office/drawing/2014/main" id="{7451D55F-8754-29A3-B28C-8BFF49B9D04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167">
              <a:spcBef>
                <a:spcPct val="30000"/>
              </a:spcBef>
              <a:defRPr sz="1200">
                <a:solidFill>
                  <a:schemeClr val="tx1"/>
                </a:solidFill>
                <a:latin typeface="Arial" panose="020B0604020202020204" pitchFamily="34" charset="0"/>
              </a:defRPr>
            </a:lvl1pPr>
            <a:lvl2pPr marL="755339" indent="-289519" defTabSz="925167">
              <a:spcBef>
                <a:spcPct val="30000"/>
              </a:spcBef>
              <a:defRPr sz="1200">
                <a:solidFill>
                  <a:schemeClr val="tx1"/>
                </a:solidFill>
                <a:latin typeface="Arial" panose="020B0604020202020204" pitchFamily="34" charset="0"/>
              </a:defRPr>
            </a:lvl2pPr>
            <a:lvl3pPr marL="1162930" indent="-231293" defTabSz="925167">
              <a:spcBef>
                <a:spcPct val="30000"/>
              </a:spcBef>
              <a:defRPr sz="1200">
                <a:solidFill>
                  <a:schemeClr val="tx1"/>
                </a:solidFill>
                <a:latin typeface="Arial" panose="020B0604020202020204" pitchFamily="34" charset="0"/>
              </a:defRPr>
            </a:lvl3pPr>
            <a:lvl4pPr marL="1628747" indent="-231293" defTabSz="925167">
              <a:spcBef>
                <a:spcPct val="30000"/>
              </a:spcBef>
              <a:defRPr sz="1200">
                <a:solidFill>
                  <a:schemeClr val="tx1"/>
                </a:solidFill>
                <a:latin typeface="Arial" panose="020B0604020202020204" pitchFamily="34" charset="0"/>
              </a:defRPr>
            </a:lvl4pPr>
            <a:lvl5pPr marL="2092949" indent="-231293" defTabSz="925167">
              <a:spcBef>
                <a:spcPct val="30000"/>
              </a:spcBef>
              <a:defRPr sz="1200">
                <a:solidFill>
                  <a:schemeClr val="tx1"/>
                </a:solidFill>
                <a:latin typeface="Arial" panose="020B0604020202020204" pitchFamily="34" charset="0"/>
              </a:defRPr>
            </a:lvl5pPr>
            <a:lvl6pPr marL="2558767" indent="-231293" defTabSz="925167" eaLnBrk="0" fontAlgn="base" hangingPunct="0">
              <a:spcBef>
                <a:spcPct val="30000"/>
              </a:spcBef>
              <a:spcAft>
                <a:spcPct val="0"/>
              </a:spcAft>
              <a:defRPr sz="1200">
                <a:solidFill>
                  <a:schemeClr val="tx1"/>
                </a:solidFill>
                <a:latin typeface="Arial" panose="020B0604020202020204" pitchFamily="34" charset="0"/>
              </a:defRPr>
            </a:lvl6pPr>
            <a:lvl7pPr marL="3024586" indent="-231293" defTabSz="925167" eaLnBrk="0" fontAlgn="base" hangingPunct="0">
              <a:spcBef>
                <a:spcPct val="30000"/>
              </a:spcBef>
              <a:spcAft>
                <a:spcPct val="0"/>
              </a:spcAft>
              <a:defRPr sz="1200">
                <a:solidFill>
                  <a:schemeClr val="tx1"/>
                </a:solidFill>
                <a:latin typeface="Arial" panose="020B0604020202020204" pitchFamily="34" charset="0"/>
              </a:defRPr>
            </a:lvl7pPr>
            <a:lvl8pPr marL="3490404" indent="-231293" defTabSz="925167" eaLnBrk="0" fontAlgn="base" hangingPunct="0">
              <a:spcBef>
                <a:spcPct val="30000"/>
              </a:spcBef>
              <a:spcAft>
                <a:spcPct val="0"/>
              </a:spcAft>
              <a:defRPr sz="1200">
                <a:solidFill>
                  <a:schemeClr val="tx1"/>
                </a:solidFill>
                <a:latin typeface="Arial" panose="020B0604020202020204" pitchFamily="34" charset="0"/>
              </a:defRPr>
            </a:lvl8pPr>
            <a:lvl9pPr marL="3956223" indent="-231293" defTabSz="925167"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defRPr/>
            </a:pPr>
            <a:fld id="{79C4C3BF-14B2-4F5A-8F14-E430DDB6E421}" type="slidenum">
              <a:rPr lang="en-US" altLang="en-US" sz="1100">
                <a:solidFill>
                  <a:srgbClr val="000000"/>
                </a:solidFill>
                <a:cs typeface="Arial" panose="020B0604020202020204" pitchFamily="34" charset="0"/>
              </a:rPr>
              <a:pPr fontAlgn="base">
                <a:spcBef>
                  <a:spcPct val="0"/>
                </a:spcBef>
                <a:spcAft>
                  <a:spcPct val="0"/>
                </a:spcAft>
                <a:defRPr/>
              </a:pPr>
              <a:t>19</a:t>
            </a:fld>
            <a:endParaRPr lang="en-US" altLang="en-US" sz="1100" dirty="0">
              <a:solidFill>
                <a:srgbClr val="000000"/>
              </a:solidFill>
              <a:cs typeface="Arial" panose="020B0604020202020204" pitchFamily="34" charset="0"/>
            </a:endParaRPr>
          </a:p>
        </p:txBody>
      </p:sp>
      <p:sp>
        <p:nvSpPr>
          <p:cNvPr id="8195" name="Rectangle 2">
            <a:extLst>
              <a:ext uri="{FF2B5EF4-FFF2-40B4-BE49-F238E27FC236}">
                <a16:creationId xmlns:a16="http://schemas.microsoft.com/office/drawing/2014/main" id="{944B75D4-9A4E-702B-687C-AB95DBFCB9BE}"/>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17336FFF-6CB0-3405-4209-17C7B2F5C4B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953149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082CB7E7-710F-2F1D-415A-9ECB81E9C0EC}"/>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945D39B1-8857-E33F-BF04-217E43DEEE2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2872552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7B056-7DF5-AD95-2ED9-C62C71D40C96}"/>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9781BB6B-409A-3BEB-7C18-4C42A1DFF7B8}"/>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93E20A97-0AD8-9013-0DA9-E7A73E95C07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538253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1024C-48C0-969E-9966-29E50364349D}"/>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DA9FB720-0EF2-0247-D0C2-53B62497E951}"/>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69C22C86-984B-365C-7663-22440EA4370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2436278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DAFA3-F342-30BC-9930-5269FC2D687C}"/>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FAC0885E-2860-6DCB-17AF-F21AB76721FE}"/>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B139E576-CAE4-1F00-E6E0-9A99A22F418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1756581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C2DF1-01D6-7978-C8CA-1D5C8398A844}"/>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18582205-43C4-0231-F95A-FD105BD331FE}"/>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7DFBD694-2F2A-4931-44A6-6F40164C0B3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4063636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AAB64-F5E6-A763-E91A-60E946BC7739}"/>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9F743BCD-7527-34D1-FC87-AE3068052230}"/>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847206C7-C73D-33BA-B960-326DA362401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2866774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FB2E7-D4AF-CFBF-6834-60B67E1656CD}"/>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DCED72A6-4E72-1E49-D5D5-22DA42D54872}"/>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BDA6F934-E92F-A53A-1663-054C1ABBC6C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2098185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8C31F-020F-A54E-60D8-CE290C3FE62E}"/>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4F327D06-9DE4-D96C-BD17-3EE063F6EDE2}"/>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DB343663-0C41-7BD1-424C-6C3947F3430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39376257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wmf"/><Relationship Id="rId1" Type="http://schemas.openxmlformats.org/officeDocument/2006/relationships/slideMaster" Target="../slideMasters/slideMaster2.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emf"/></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Sun rising over grassy hill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 y="0"/>
            <a:ext cx="12188699" cy="4799300"/>
          </a:xfrm>
          <a:prstGeom prst="rect">
            <a:avLst/>
          </a:prstGeom>
        </p:spPr>
      </p:pic>
      <p:sp>
        <p:nvSpPr>
          <p:cNvPr id="4" name="Rectangle 3"/>
          <p:cNvSpPr/>
          <p:nvPr/>
        </p:nvSpPr>
        <p:spPr bwMode="ltGray">
          <a:xfrm>
            <a:off x="-2" y="4754880"/>
            <a:ext cx="12192002" cy="21031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6" name="Rectangle 5"/>
          <p:cNvSpPr/>
          <p:nvPr/>
        </p:nvSpPr>
        <p:spPr bwMode="white">
          <a:xfrm>
            <a:off x="-127" y="4724400"/>
            <a:ext cx="12188826" cy="7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523999" y="4800600"/>
            <a:ext cx="9144002" cy="1143000"/>
          </a:xfrm>
        </p:spPr>
        <p:txBody>
          <a:bodyPr anchor="b">
            <a:normAutofit/>
          </a:bodyPr>
          <a:lstStyle>
            <a:lvl1pPr algn="ctr">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522413" y="5943600"/>
            <a:ext cx="9144002" cy="762000"/>
          </a:xfrm>
        </p:spPr>
        <p:txBody>
          <a:bodyPr>
            <a:normAutofit/>
          </a:bodyPr>
          <a:lstStyle>
            <a:lvl1pPr marL="0" indent="0" algn="ctr">
              <a:spcBef>
                <a:spcPts val="0"/>
              </a:spcBef>
              <a:buNone/>
              <a:defRPr sz="2000" cap="none" baseline="0">
                <a:solidFill>
                  <a:schemeClr val="bg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9E583DDF-CA54-461A-A486-592D2374C532}" type="datetimeFigureOut">
              <a:rPr lang="en-US"/>
              <a:t>3/15/2024</a:t>
            </a:fld>
            <a:endParaRPr dirty="0"/>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12188826" cy="4572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b="0" i="0" u="none" strike="noStrike" kern="0" cap="none" spc="0" normalizeH="0" baseline="0">
              <a:ln>
                <a:noFill/>
              </a:ln>
              <a:solidFill>
                <a:prstClr val="white"/>
              </a:solidFill>
              <a:effectLst/>
              <a:uLnTx/>
              <a:uFillTx/>
              <a:latin typeface="Euphemia"/>
            </a:endParaRPr>
          </a:p>
        </p:txBody>
      </p:sp>
      <p:sp>
        <p:nvSpPr>
          <p:cNvPr id="8" name="Rectangle 7"/>
          <p:cNvSpPr/>
          <p:nvPr/>
        </p:nvSpPr>
        <p:spPr bwMode="white">
          <a:xfrm>
            <a:off x="-1" y="4114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524000" y="1143000"/>
            <a:ext cx="9144000" cy="2667000"/>
          </a:xfrm>
        </p:spPr>
        <p:txBody>
          <a:bodyPr anchor="b">
            <a:normAutofit/>
          </a:bodyPr>
          <a:lstStyle>
            <a:lvl1pPr algn="ctr">
              <a:defRPr sz="5200" b="0"/>
            </a:lvl1pPr>
          </a:lstStyle>
          <a:p>
            <a:r>
              <a:rPr lang="en-US"/>
              <a:t>Click to edit Master title style</a:t>
            </a:r>
            <a:endParaRPr/>
          </a:p>
        </p:txBody>
      </p:sp>
      <p:sp>
        <p:nvSpPr>
          <p:cNvPr id="3" name="Text Placeholder 2"/>
          <p:cNvSpPr>
            <a:spLocks noGrp="1"/>
          </p:cNvSpPr>
          <p:nvPr>
            <p:ph type="body" idx="1"/>
          </p:nvPr>
        </p:nvSpPr>
        <p:spPr>
          <a:xfrm>
            <a:off x="1524000" y="3810000"/>
            <a:ext cx="9144000" cy="1143000"/>
          </a:xfrm>
        </p:spPr>
        <p:txBody>
          <a:bodyPr anchor="t">
            <a:normAutofit/>
          </a:bodyPr>
          <a:lstStyle>
            <a:lvl1pPr marL="0" indent="0" algn="ctr">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E583DDF-CA54-461A-A486-592D2374C532}" type="datetimeFigureOut">
              <a:rPr lang="en-US"/>
              <a:t>3/15/2024</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Alternate 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1143000"/>
            <a:ext cx="9144000" cy="2667000"/>
          </a:xfrm>
        </p:spPr>
        <p:txBody>
          <a:bodyPr anchor="b">
            <a:normAutofit/>
          </a:bodyPr>
          <a:lstStyle>
            <a:lvl1pPr algn="ctr">
              <a:defRPr sz="5200" b="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1522413" y="3810000"/>
            <a:ext cx="9144000" cy="1143000"/>
          </a:xfrm>
        </p:spPr>
        <p:txBody>
          <a:bodyPr anchor="t">
            <a:normAutofit/>
          </a:bodyPr>
          <a:lstStyle>
            <a:lvl1pPr marL="0" indent="0" algn="ctr">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a:p>
        </p:txBody>
      </p:sp>
      <p:sp>
        <p:nvSpPr>
          <p:cNvPr id="4" name="Date Placeholder 3"/>
          <p:cNvSpPr>
            <a:spLocks noGrp="1"/>
          </p:cNvSpPr>
          <p:nvPr>
            <p:ph type="dt" sz="half" idx="10"/>
          </p:nvPr>
        </p:nvSpPr>
        <p:spPr/>
        <p:txBody>
          <a:bodyPr/>
          <a:lstStyle>
            <a:lvl1pPr>
              <a:defRPr>
                <a:solidFill>
                  <a:schemeClr val="tx2"/>
                </a:solidFill>
              </a:defRPr>
            </a:lvl1pPr>
          </a:lstStyle>
          <a:p>
            <a:fld id="{9E583DDF-CA54-461A-A486-592D2374C532}" type="datetimeFigureOut">
              <a:rPr lang="en-US"/>
              <a:pPr/>
              <a:t>3/15/2024</a:t>
            </a:fld>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28043280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34112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7888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DD7D43D-6574-4C7B-808D-C6C12215A4D4}" type="datetimeFigureOut">
              <a:rPr lang="en-US"/>
              <a:t>3/15/2024</a:t>
            </a:fld>
            <a:endParaRPr/>
          </a:p>
        </p:txBody>
      </p:sp>
      <p:sp>
        <p:nvSpPr>
          <p:cNvPr id="7" name="Slide Number Placeholder 6"/>
          <p:cNvSpPr>
            <a:spLocks noGrp="1"/>
          </p:cNvSpPr>
          <p:nvPr>
            <p:ph type="sldNum" sz="quarter" idx="12"/>
          </p:nvPr>
        </p:nvSpPr>
        <p:spPr/>
        <p:txBody>
          <a:bodyPr/>
          <a:lstStyle/>
          <a:p>
            <a:fld id="{A0ECE5F2-81AA-4605-B028-6FBA391056AF}" type="slidenum">
              <a:rPr/>
              <a:t>‹#›</a:t>
            </a:fld>
            <a:endParaRPr/>
          </a:p>
        </p:txBody>
      </p:sp>
    </p:spTree>
    <p:extLst>
      <p:ext uri="{BB962C8B-B14F-4D97-AF65-F5344CB8AC3E}">
        <p14:creationId xmlns:p14="http://schemas.microsoft.com/office/powerpoint/2010/main" val="311707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41120" y="466344"/>
            <a:ext cx="9509760" cy="1234440"/>
          </a:xfrm>
        </p:spPr>
        <p:txBody>
          <a:bodyPr/>
          <a:lstStyle/>
          <a:p>
            <a:r>
              <a:rPr lang="en-US"/>
              <a:t>Click to edit Master title style</a:t>
            </a:r>
            <a:endParaRPr/>
          </a:p>
        </p:txBody>
      </p:sp>
      <p:sp>
        <p:nvSpPr>
          <p:cNvPr id="3" name="Text Placeholder 2"/>
          <p:cNvSpPr>
            <a:spLocks noGrp="1"/>
          </p:cNvSpPr>
          <p:nvPr>
            <p:ph type="body" idx="1"/>
          </p:nvPr>
        </p:nvSpPr>
        <p:spPr>
          <a:xfrm>
            <a:off x="134112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112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7888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888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9E583DDF-CA54-461A-A486-592D2374C532}" type="datetimeFigureOut">
              <a:rPr lang="en-US"/>
              <a:t>3/15/2024</a:t>
            </a:fld>
            <a:endParaRPr/>
          </a:p>
        </p:txBody>
      </p:sp>
      <p:sp>
        <p:nvSpPr>
          <p:cNvPr id="9" name="Slide Number Placeholder 8"/>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05708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9E583DDF-CA54-461A-A486-592D2374C532}" type="datetimeFigureOut">
              <a:rPr lang="en-US"/>
              <a:t>3/15/2024</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endParaRPr/>
          </a:p>
        </p:txBody>
      </p:sp>
      <p:sp>
        <p:nvSpPr>
          <p:cNvPr id="2" name="Date Placeholder 1"/>
          <p:cNvSpPr>
            <a:spLocks noGrp="1"/>
          </p:cNvSpPr>
          <p:nvPr>
            <p:ph type="dt" sz="half" idx="10"/>
          </p:nvPr>
        </p:nvSpPr>
        <p:spPr/>
        <p:txBody>
          <a:bodyPr/>
          <a:lstStyle>
            <a:lvl1pPr>
              <a:defRPr>
                <a:solidFill>
                  <a:schemeClr val="tx2"/>
                </a:solidFill>
              </a:defRPr>
            </a:lvl1pPr>
          </a:lstStyle>
          <a:p>
            <a:fld id="{9E583DDF-CA54-461A-A486-592D2374C532}" type="datetimeFigureOut">
              <a:rPr lang="en-US"/>
              <a:pPr/>
              <a:t>3/15/2024</a:t>
            </a:fld>
            <a:endParaRPr/>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0412" y="2362200"/>
            <a:ext cx="3200400" cy="1990725"/>
          </a:xfrm>
        </p:spPr>
        <p:txBody>
          <a:bodyPr anchor="b">
            <a:normAutofit/>
          </a:bodyPr>
          <a:lstStyle>
            <a:lvl1pPr>
              <a:defRPr sz="3400" b="0"/>
            </a:lvl1pPr>
          </a:lstStyle>
          <a:p>
            <a:r>
              <a:rPr lang="en-US"/>
              <a:t>Click to edit Master title style</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4494212" y="685800"/>
            <a:ext cx="7239001"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E583DDF-CA54-461A-A486-592D2374C532}" type="datetimeFigureOut">
              <a:rPr lang="en-US"/>
              <a:t>3/15/2024</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Alternate Content with Caption">
    <p:spTree>
      <p:nvGrpSpPr>
        <p:cNvPr id="1" name=""/>
        <p:cNvGrpSpPr/>
        <p:nvPr/>
      </p:nvGrpSpPr>
      <p:grpSpPr>
        <a:xfrm>
          <a:off x="0" y="0"/>
          <a:ext cx="0" cy="0"/>
          <a:chOff x="0" y="0"/>
          <a:chExt cx="0" cy="0"/>
        </a:xfrm>
      </p:grpSpPr>
      <p:sp>
        <p:nvSpPr>
          <p:cNvPr id="8" name="Rectangle 7"/>
          <p:cNvSpPr/>
          <p:nvPr/>
        </p:nvSpPr>
        <p:spPr bwMode="ltGray">
          <a:xfrm>
            <a:off x="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Title 1"/>
          <p:cNvSpPr>
            <a:spLocks noGrp="1"/>
          </p:cNvSpPr>
          <p:nvPr>
            <p:ph type="title"/>
          </p:nvPr>
        </p:nvSpPr>
        <p:spPr>
          <a:xfrm>
            <a:off x="760412" y="2362200"/>
            <a:ext cx="3200400" cy="1990725"/>
          </a:xfrm>
        </p:spPr>
        <p:txBody>
          <a:bodyPr anchor="b">
            <a:normAutofit/>
          </a:bodyPr>
          <a:lstStyle>
            <a:lvl1pPr>
              <a:defRPr sz="34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5362892" y="685800"/>
            <a:ext cx="637032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lvl1pPr>
              <a:defRPr>
                <a:solidFill>
                  <a:schemeClr val="tx2"/>
                </a:solidFill>
              </a:defRPr>
            </a:lvl1pPr>
          </a:lstStyle>
          <a:p>
            <a:fld id="{9E583DDF-CA54-461A-A486-592D2374C532}" type="datetimeFigureOut">
              <a:rPr lang="en-US"/>
              <a:pPr/>
              <a:t>3/15/2024</a:t>
            </a:fld>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37693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bwMode="ltGray">
          <a:xfrm>
            <a:off x="731520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Title 1"/>
          <p:cNvSpPr>
            <a:spLocks noGrp="1"/>
          </p:cNvSpPr>
          <p:nvPr>
            <p:ph type="title"/>
          </p:nvPr>
        </p:nvSpPr>
        <p:spPr>
          <a:xfrm>
            <a:off x="7923214" y="2362200"/>
            <a:ext cx="3200400" cy="1993392"/>
          </a:xfrm>
        </p:spPr>
        <p:txBody>
          <a:bodyPr anchor="b">
            <a:normAutofit/>
          </a:bodyPr>
          <a:lstStyle>
            <a:lvl1pPr>
              <a:defRPr sz="3400" b="0">
                <a:solidFill>
                  <a:schemeClr val="bg1"/>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0" y="0"/>
            <a:ext cx="7315200" cy="6858000"/>
          </a:xfrm>
          <a:solidFill>
            <a:schemeClr val="bg2">
              <a:lumMod val="90000"/>
            </a:schemeClr>
          </a:solidFill>
        </p:spPr>
        <p:txBody>
          <a:bodyPr/>
          <a:lstStyle>
            <a:lvl1pPr marL="0" indent="0" algn="ctr">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923214" y="4355592"/>
            <a:ext cx="3200400" cy="1644614"/>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E583DDF-CA54-461A-A486-592D2374C532}" type="datetimeFigureOut">
              <a:rPr lang="en-US"/>
              <a:t>3/15/2024</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E583DDF-CA54-461A-A486-592D2374C532}" type="datetimeFigureOut">
              <a:rPr lang="en-US"/>
              <a:t>3/15/2024</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89756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274638"/>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E583DDF-CA54-461A-A486-592D2374C532}" type="datetimeFigureOut">
              <a:rPr lang="en-US"/>
              <a:t>3/15/2024</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Oval 15">
            <a:extLst>
              <a:ext uri="{FF2B5EF4-FFF2-40B4-BE49-F238E27FC236}">
                <a16:creationId xmlns:a16="http://schemas.microsoft.com/office/drawing/2014/main" id="{47D2C979-9369-88A9-C6E2-3211FFEC64BB}"/>
              </a:ext>
            </a:extLst>
          </p:cNvPr>
          <p:cNvSpPr/>
          <p:nvPr userDrawn="1"/>
        </p:nvSpPr>
        <p:spPr>
          <a:xfrm>
            <a:off x="1258530" y="1976284"/>
            <a:ext cx="10212439" cy="875070"/>
          </a:xfrm>
          <a:prstGeom prst="ellipse">
            <a:avLst/>
          </a:prstGeom>
          <a:solidFill>
            <a:schemeClr val="accent1">
              <a:lumMod val="50000"/>
              <a:lumOff val="50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sp>
        <p:nvSpPr>
          <p:cNvPr id="5" name="Freeform 24">
            <a:extLst>
              <a:ext uri="{FF2B5EF4-FFF2-40B4-BE49-F238E27FC236}">
                <a16:creationId xmlns:a16="http://schemas.microsoft.com/office/drawing/2014/main" id="{A3860BA8-CA2F-C3DE-40DD-49A6FD940188}"/>
              </a:ext>
            </a:extLst>
          </p:cNvPr>
          <p:cNvSpPr/>
          <p:nvPr userDrawn="1"/>
        </p:nvSpPr>
        <p:spPr>
          <a:xfrm>
            <a:off x="-124884" y="1630364"/>
            <a:ext cx="12441768" cy="5246687"/>
          </a:xfrm>
          <a:custGeom>
            <a:avLst/>
            <a:gdLst>
              <a:gd name="connsiteX0" fmla="*/ 0 w 9332687"/>
              <a:gd name="connsiteY0" fmla="*/ 0 h 3497944"/>
              <a:gd name="connsiteX1" fmla="*/ 9332687 w 9332687"/>
              <a:gd name="connsiteY1" fmla="*/ 0 h 3497944"/>
              <a:gd name="connsiteX2" fmla="*/ 9332687 w 9332687"/>
              <a:gd name="connsiteY2" fmla="*/ 3497944 h 3497944"/>
              <a:gd name="connsiteX3" fmla="*/ 0 w 9332687"/>
              <a:gd name="connsiteY3" fmla="*/ 3497944 h 3497944"/>
              <a:gd name="connsiteX4" fmla="*/ 0 w 9332687"/>
              <a:gd name="connsiteY4" fmla="*/ 0 h 3497944"/>
              <a:gd name="connsiteX0" fmla="*/ 0 w 9332687"/>
              <a:gd name="connsiteY0" fmla="*/ 0 h 3497944"/>
              <a:gd name="connsiteX1" fmla="*/ 4851400 w 9332687"/>
              <a:gd name="connsiteY1" fmla="*/ 442685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14515 h 3512459"/>
              <a:gd name="connsiteX1" fmla="*/ 4851400 w 9332687"/>
              <a:gd name="connsiteY1" fmla="*/ 0 h 3512459"/>
              <a:gd name="connsiteX2" fmla="*/ 9332687 w 9332687"/>
              <a:gd name="connsiteY2" fmla="*/ 14515 h 3512459"/>
              <a:gd name="connsiteX3" fmla="*/ 9332687 w 9332687"/>
              <a:gd name="connsiteY3" fmla="*/ 3512459 h 3512459"/>
              <a:gd name="connsiteX4" fmla="*/ 0 w 9332687"/>
              <a:gd name="connsiteY4" fmla="*/ 3512459 h 3512459"/>
              <a:gd name="connsiteX5" fmla="*/ 0 w 9332687"/>
              <a:gd name="connsiteY5" fmla="*/ 14515 h 3512459"/>
              <a:gd name="connsiteX0" fmla="*/ 0 w 9332687"/>
              <a:gd name="connsiteY0" fmla="*/ 471715 h 3969659"/>
              <a:gd name="connsiteX1" fmla="*/ 4851400 w 9332687"/>
              <a:gd name="connsiteY1" fmla="*/ 0 h 3969659"/>
              <a:gd name="connsiteX2" fmla="*/ 9332687 w 9332687"/>
              <a:gd name="connsiteY2" fmla="*/ 471715 h 3969659"/>
              <a:gd name="connsiteX3" fmla="*/ 9332687 w 9332687"/>
              <a:gd name="connsiteY3" fmla="*/ 3969659 h 3969659"/>
              <a:gd name="connsiteX4" fmla="*/ 0 w 9332687"/>
              <a:gd name="connsiteY4" fmla="*/ 3969659 h 3969659"/>
              <a:gd name="connsiteX5" fmla="*/ 0 w 9332687"/>
              <a:gd name="connsiteY5" fmla="*/ 471715 h 3969659"/>
              <a:gd name="connsiteX0" fmla="*/ 0 w 9332687"/>
              <a:gd name="connsiteY0" fmla="*/ 0 h 3497944"/>
              <a:gd name="connsiteX1" fmla="*/ 9332687 w 9332687"/>
              <a:gd name="connsiteY1" fmla="*/ 0 h 3497944"/>
              <a:gd name="connsiteX2" fmla="*/ 9332687 w 9332687"/>
              <a:gd name="connsiteY2" fmla="*/ 3497944 h 3497944"/>
              <a:gd name="connsiteX3" fmla="*/ 0 w 9332687"/>
              <a:gd name="connsiteY3" fmla="*/ 3497944 h 3497944"/>
              <a:gd name="connsiteX4" fmla="*/ 0 w 9332687"/>
              <a:gd name="connsiteY4" fmla="*/ 0 h 3497944"/>
              <a:gd name="connsiteX0" fmla="*/ 0 w 9332687"/>
              <a:gd name="connsiteY0" fmla="*/ 0 h 3497944"/>
              <a:gd name="connsiteX1" fmla="*/ 4865914 w 9332687"/>
              <a:gd name="connsiteY1" fmla="*/ 609600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609600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609600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609600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609600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783772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783772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783772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783772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3497944"/>
              <a:gd name="connsiteX1" fmla="*/ 4865914 w 9332687"/>
              <a:gd name="connsiteY1" fmla="*/ 783772 h 3497944"/>
              <a:gd name="connsiteX2" fmla="*/ 9332687 w 9332687"/>
              <a:gd name="connsiteY2" fmla="*/ 0 h 3497944"/>
              <a:gd name="connsiteX3" fmla="*/ 9332687 w 9332687"/>
              <a:gd name="connsiteY3" fmla="*/ 3497944 h 3497944"/>
              <a:gd name="connsiteX4" fmla="*/ 0 w 9332687"/>
              <a:gd name="connsiteY4" fmla="*/ 3497944 h 3497944"/>
              <a:gd name="connsiteX5" fmla="*/ 0 w 9332687"/>
              <a:gd name="connsiteY5" fmla="*/ 0 h 3497944"/>
              <a:gd name="connsiteX0" fmla="*/ 0 w 9332687"/>
              <a:gd name="connsiteY0" fmla="*/ 0 h 5123544"/>
              <a:gd name="connsiteX1" fmla="*/ 4865914 w 9332687"/>
              <a:gd name="connsiteY1" fmla="*/ 783772 h 5123544"/>
              <a:gd name="connsiteX2" fmla="*/ 9332687 w 9332687"/>
              <a:gd name="connsiteY2" fmla="*/ 0 h 5123544"/>
              <a:gd name="connsiteX3" fmla="*/ 9332687 w 9332687"/>
              <a:gd name="connsiteY3" fmla="*/ 5123544 h 5123544"/>
              <a:gd name="connsiteX4" fmla="*/ 0 w 9332687"/>
              <a:gd name="connsiteY4" fmla="*/ 3497944 h 5123544"/>
              <a:gd name="connsiteX5" fmla="*/ 0 w 9332687"/>
              <a:gd name="connsiteY5" fmla="*/ 0 h 5123544"/>
              <a:gd name="connsiteX0" fmla="*/ 0 w 9332687"/>
              <a:gd name="connsiteY0" fmla="*/ 0 h 5123544"/>
              <a:gd name="connsiteX1" fmla="*/ 4865914 w 9332687"/>
              <a:gd name="connsiteY1" fmla="*/ 783772 h 5123544"/>
              <a:gd name="connsiteX2" fmla="*/ 9332687 w 9332687"/>
              <a:gd name="connsiteY2" fmla="*/ 0 h 5123544"/>
              <a:gd name="connsiteX3" fmla="*/ 9332687 w 9332687"/>
              <a:gd name="connsiteY3" fmla="*/ 5123544 h 5123544"/>
              <a:gd name="connsiteX4" fmla="*/ 0 w 9332687"/>
              <a:gd name="connsiteY4" fmla="*/ 5123544 h 5123544"/>
              <a:gd name="connsiteX5" fmla="*/ 0 w 9332687"/>
              <a:gd name="connsiteY5" fmla="*/ 0 h 5123544"/>
              <a:gd name="connsiteX0" fmla="*/ 0 w 9332687"/>
              <a:gd name="connsiteY0" fmla="*/ 0 h 5123544"/>
              <a:gd name="connsiteX1" fmla="*/ 4865914 w 9332687"/>
              <a:gd name="connsiteY1" fmla="*/ 783772 h 5123544"/>
              <a:gd name="connsiteX2" fmla="*/ 9332687 w 9332687"/>
              <a:gd name="connsiteY2" fmla="*/ 0 h 5123544"/>
              <a:gd name="connsiteX3" fmla="*/ 9332687 w 9332687"/>
              <a:gd name="connsiteY3" fmla="*/ 5123544 h 5123544"/>
              <a:gd name="connsiteX4" fmla="*/ 0 w 9332687"/>
              <a:gd name="connsiteY4" fmla="*/ 5123544 h 5123544"/>
              <a:gd name="connsiteX5" fmla="*/ 7257 w 9332687"/>
              <a:gd name="connsiteY5" fmla="*/ 5094510 h 5123544"/>
              <a:gd name="connsiteX6" fmla="*/ 0 w 9332687"/>
              <a:gd name="connsiteY6" fmla="*/ 0 h 5123544"/>
              <a:gd name="connsiteX0" fmla="*/ 0 w 9332687"/>
              <a:gd name="connsiteY0" fmla="*/ 0 h 5123544"/>
              <a:gd name="connsiteX1" fmla="*/ 4865914 w 9332687"/>
              <a:gd name="connsiteY1" fmla="*/ 783772 h 5123544"/>
              <a:gd name="connsiteX2" fmla="*/ 9332687 w 9332687"/>
              <a:gd name="connsiteY2" fmla="*/ 0 h 5123544"/>
              <a:gd name="connsiteX3" fmla="*/ 9332687 w 9332687"/>
              <a:gd name="connsiteY3" fmla="*/ 5123544 h 5123544"/>
              <a:gd name="connsiteX4" fmla="*/ 0 w 9332687"/>
              <a:gd name="connsiteY4" fmla="*/ 5123544 h 5123544"/>
              <a:gd name="connsiteX5" fmla="*/ 0 w 9332687"/>
              <a:gd name="connsiteY5" fmla="*/ 0 h 5123544"/>
              <a:gd name="connsiteX0" fmla="*/ 0 w 9332687"/>
              <a:gd name="connsiteY0" fmla="*/ 0 h 5123544"/>
              <a:gd name="connsiteX1" fmla="*/ 4865914 w 9332687"/>
              <a:gd name="connsiteY1" fmla="*/ 783772 h 5123544"/>
              <a:gd name="connsiteX2" fmla="*/ 9332687 w 9332687"/>
              <a:gd name="connsiteY2" fmla="*/ 0 h 5123544"/>
              <a:gd name="connsiteX3" fmla="*/ 9332687 w 9332687"/>
              <a:gd name="connsiteY3" fmla="*/ 5123544 h 5123544"/>
              <a:gd name="connsiteX4" fmla="*/ 0 w 9332687"/>
              <a:gd name="connsiteY4" fmla="*/ 5123544 h 5123544"/>
              <a:gd name="connsiteX5" fmla="*/ 0 w 9332687"/>
              <a:gd name="connsiteY5" fmla="*/ 0 h 5123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32687" h="5123544">
                <a:moveTo>
                  <a:pt x="0" y="0"/>
                </a:moveTo>
                <a:cubicBezTo>
                  <a:pt x="1084942" y="537029"/>
                  <a:pt x="3310466" y="783772"/>
                  <a:pt x="4865914" y="783772"/>
                </a:cubicBezTo>
                <a:cubicBezTo>
                  <a:pt x="6421362" y="783772"/>
                  <a:pt x="8467878" y="435429"/>
                  <a:pt x="9332687" y="0"/>
                </a:cubicBezTo>
                <a:lnTo>
                  <a:pt x="9332687" y="5123544"/>
                </a:lnTo>
                <a:lnTo>
                  <a:pt x="0" y="5123544"/>
                </a:lnTo>
                <a:lnTo>
                  <a:pt x="0" y="0"/>
                </a:lnTo>
                <a:close/>
              </a:path>
            </a:pathLst>
          </a:custGeom>
          <a:gradFill flip="none" rotWithShape="1">
            <a:gsLst>
              <a:gs pos="0">
                <a:srgbClr val="00447C">
                  <a:shade val="30000"/>
                  <a:satMod val="115000"/>
                </a:srgbClr>
              </a:gs>
              <a:gs pos="50000">
                <a:srgbClr val="00447C">
                  <a:shade val="67500"/>
                  <a:satMod val="115000"/>
                </a:srgbClr>
              </a:gs>
              <a:gs pos="100000">
                <a:srgbClr val="00447C">
                  <a:shade val="100000"/>
                  <a:satMod val="115000"/>
                </a:srgbClr>
              </a:gs>
            </a:gsLst>
            <a:lin ang="5400000" scaled="1"/>
            <a:tileRect/>
          </a:gra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pic>
        <p:nvPicPr>
          <p:cNvPr id="6" name="Picture 11" descr="ISO9001-2008(White).wmf">
            <a:extLst>
              <a:ext uri="{FF2B5EF4-FFF2-40B4-BE49-F238E27FC236}">
                <a16:creationId xmlns:a16="http://schemas.microsoft.com/office/drawing/2014/main" id="{C448D8E9-02DF-9448-DC32-327BF38F128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439834" y="6302375"/>
            <a:ext cx="1530351"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8" descr="6._Rehabilitated_&amp;_Instrumented_19th_Avenue_Bridge_(2008).JPG">
            <a:extLst>
              <a:ext uri="{FF2B5EF4-FFF2-40B4-BE49-F238E27FC236}">
                <a16:creationId xmlns:a16="http://schemas.microsoft.com/office/drawing/2014/main" id="{9AAD5F29-F7B6-333A-6A3A-237F5FEE2CC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1600" y="5681663"/>
            <a:ext cx="2175933" cy="1223962"/>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20" descr="6._Rehabilitated_&amp;_Instrumented_19th_Avenue_Bridge_(2008).JPG">
            <a:extLst>
              <a:ext uri="{FF2B5EF4-FFF2-40B4-BE49-F238E27FC236}">
                <a16:creationId xmlns:a16="http://schemas.microsoft.com/office/drawing/2014/main" id="{D1C1F6BD-6951-95BC-732B-E80C718216B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52900" y="5681663"/>
            <a:ext cx="2175933" cy="1223962"/>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21" descr="6._Rehabilitated_&amp;_Instrumented_19th_Avenue_Bridge_(2008).JPG">
            <a:extLst>
              <a:ext uri="{FF2B5EF4-FFF2-40B4-BE49-F238E27FC236}">
                <a16:creationId xmlns:a16="http://schemas.microsoft.com/office/drawing/2014/main" id="{3E180FF4-B982-BC08-1A29-A5571F8DC227}"/>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358468" y="5681663"/>
            <a:ext cx="1198033" cy="1223962"/>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22" descr="6._Rehabilitated_&amp;_Instrumented_19th_Avenue_Bridge_(2008).JPG">
            <a:extLst>
              <a:ext uri="{FF2B5EF4-FFF2-40B4-BE49-F238E27FC236}">
                <a16:creationId xmlns:a16="http://schemas.microsoft.com/office/drawing/2014/main" id="{46DD8B8A-1605-3DB0-3019-024448B28142}"/>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575551" y="5681664"/>
            <a:ext cx="2520949" cy="1233487"/>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23" descr="6._Rehabilitated_&amp;_Instrumented_19th_Avenue_Bridge_(2008).JPG">
            <a:extLst>
              <a:ext uri="{FF2B5EF4-FFF2-40B4-BE49-F238E27FC236}">
                <a16:creationId xmlns:a16="http://schemas.microsoft.com/office/drawing/2014/main" id="{F96E296E-3D03-4FA3-4482-AA6DB184C5B5}"/>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0130367" y="5681664"/>
            <a:ext cx="2175933" cy="1222375"/>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19" descr="6._Rehabilitated_&amp;_Instrumented_19th_Avenue_Bridge_(2008).JPG">
            <a:extLst>
              <a:ext uri="{FF2B5EF4-FFF2-40B4-BE49-F238E27FC236}">
                <a16:creationId xmlns:a16="http://schemas.microsoft.com/office/drawing/2014/main" id="{B1E20657-A497-FAE5-3295-A34F8901EF15}"/>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103968" y="5681664"/>
            <a:ext cx="2290233" cy="1241425"/>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D4A7789B-E12D-0EB3-AB9D-885427F2354D}"/>
              </a:ext>
            </a:extLst>
          </p:cNvPr>
          <p:cNvSpPr/>
          <p:nvPr userDrawn="1"/>
        </p:nvSpPr>
        <p:spPr>
          <a:xfrm>
            <a:off x="-44450" y="1"/>
            <a:ext cx="12236452" cy="185584"/>
          </a:xfrm>
          <a:prstGeom prst="rect">
            <a:avLst/>
          </a:prstGeom>
          <a:gradFill flip="none" rotWithShape="1">
            <a:gsLst>
              <a:gs pos="0">
                <a:schemeClr val="accent5">
                  <a:lumMod val="50000"/>
                </a:schemeClr>
              </a:gs>
              <a:gs pos="5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sp>
        <p:nvSpPr>
          <p:cNvPr id="14" name="Line 14">
            <a:extLst>
              <a:ext uri="{FF2B5EF4-FFF2-40B4-BE49-F238E27FC236}">
                <a16:creationId xmlns:a16="http://schemas.microsoft.com/office/drawing/2014/main" id="{A20A5E18-D602-A6A6-F009-48AD95B0007D}"/>
              </a:ext>
            </a:extLst>
          </p:cNvPr>
          <p:cNvSpPr>
            <a:spLocks noChangeShapeType="1"/>
          </p:cNvSpPr>
          <p:nvPr userDrawn="1"/>
        </p:nvSpPr>
        <p:spPr bwMode="auto">
          <a:xfrm>
            <a:off x="0" y="185738"/>
            <a:ext cx="121920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00" dirty="0"/>
          </a:p>
        </p:txBody>
      </p:sp>
      <p:pic>
        <p:nvPicPr>
          <p:cNvPr id="15" name="Picture 17" descr="GFLogo07BW192BWhiteWords">
            <a:extLst>
              <a:ext uri="{FF2B5EF4-FFF2-40B4-BE49-F238E27FC236}">
                <a16:creationId xmlns:a16="http://schemas.microsoft.com/office/drawing/2014/main" id="{20C60DC8-5217-FFBF-F567-124AB964CECA}"/>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544234" y="787400"/>
            <a:ext cx="46609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7" descr="TagLine(Black192).emf">
            <a:extLst>
              <a:ext uri="{FF2B5EF4-FFF2-40B4-BE49-F238E27FC236}">
                <a16:creationId xmlns:a16="http://schemas.microsoft.com/office/drawing/2014/main" id="{E4CA6A3D-2716-2903-0D21-1AEE8523E347}"/>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4864101" y="1463675"/>
            <a:ext cx="3746500"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ctrTitle"/>
          </p:nvPr>
        </p:nvSpPr>
        <p:spPr>
          <a:xfrm>
            <a:off x="914400" y="2432278"/>
            <a:ext cx="10363200" cy="1470025"/>
          </a:xfrm>
        </p:spPr>
        <p:txBody>
          <a:bodyPr/>
          <a:lstStyle>
            <a:lvl1pPr>
              <a:defRPr sz="2800">
                <a:latin typeface="Segoe UI" pitchFamily="34" charset="0"/>
                <a:cs typeface="Segoe UI" pitchFamily="34" charset="0"/>
              </a:defRPr>
            </a:lvl1pPr>
          </a:lstStyle>
          <a:p>
            <a:r>
              <a:rPr lang="en-US" dirty="0"/>
              <a:t>Click to edit Master title style</a:t>
            </a:r>
          </a:p>
        </p:txBody>
      </p:sp>
      <p:sp>
        <p:nvSpPr>
          <p:cNvPr id="4100" name="Rectangle 4"/>
          <p:cNvSpPr>
            <a:spLocks noGrp="1" noChangeArrowheads="1"/>
          </p:cNvSpPr>
          <p:nvPr>
            <p:ph type="subTitle" idx="1"/>
          </p:nvPr>
        </p:nvSpPr>
        <p:spPr>
          <a:xfrm>
            <a:off x="1828800" y="4188052"/>
            <a:ext cx="8534400" cy="1752600"/>
          </a:xfrm>
        </p:spPr>
        <p:txBody>
          <a:bodyPr/>
          <a:lstStyle>
            <a:lvl1pPr marL="0" indent="0" algn="ctr">
              <a:buFontTx/>
              <a:buNone/>
              <a:defRPr b="0">
                <a:solidFill>
                  <a:schemeClr val="bg1"/>
                </a:solidFill>
                <a:latin typeface="Segoe UI" pitchFamily="34" charset="0"/>
                <a:cs typeface="Segoe UI" pitchFamily="34" charset="0"/>
              </a:defRPr>
            </a:lvl1pPr>
          </a:lstStyle>
          <a:p>
            <a:r>
              <a:rPr lang="en-US" dirty="0"/>
              <a:t>Click to edit Master subtitle style</a:t>
            </a:r>
          </a:p>
        </p:txBody>
      </p:sp>
    </p:spTree>
    <p:extLst>
      <p:ext uri="{BB962C8B-B14F-4D97-AF65-F5344CB8AC3E}">
        <p14:creationId xmlns:p14="http://schemas.microsoft.com/office/powerpoint/2010/main" val="1431333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4" name="Rectangle 16">
            <a:extLst>
              <a:ext uri="{FF2B5EF4-FFF2-40B4-BE49-F238E27FC236}">
                <a16:creationId xmlns:a16="http://schemas.microsoft.com/office/drawing/2014/main" id="{7AA9A301-851F-7B5B-C0DA-A85BA1589075}"/>
              </a:ext>
            </a:extLst>
          </p:cNvPr>
          <p:cNvSpPr/>
          <p:nvPr userDrawn="1"/>
        </p:nvSpPr>
        <p:spPr>
          <a:xfrm>
            <a:off x="-44450" y="1"/>
            <a:ext cx="12236452" cy="185584"/>
          </a:xfrm>
          <a:prstGeom prst="rect">
            <a:avLst/>
          </a:prstGeom>
          <a:gradFill flip="none" rotWithShape="1">
            <a:gsLst>
              <a:gs pos="0">
                <a:schemeClr val="accent5">
                  <a:lumMod val="50000"/>
                </a:schemeClr>
              </a:gs>
              <a:gs pos="5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sp>
        <p:nvSpPr>
          <p:cNvPr id="5" name="Line 14">
            <a:extLst>
              <a:ext uri="{FF2B5EF4-FFF2-40B4-BE49-F238E27FC236}">
                <a16:creationId xmlns:a16="http://schemas.microsoft.com/office/drawing/2014/main" id="{F47AF9C4-1B07-AC7C-67FE-161B593D5B9D}"/>
              </a:ext>
            </a:extLst>
          </p:cNvPr>
          <p:cNvSpPr>
            <a:spLocks noChangeShapeType="1"/>
          </p:cNvSpPr>
          <p:nvPr userDrawn="1"/>
        </p:nvSpPr>
        <p:spPr bwMode="auto">
          <a:xfrm>
            <a:off x="0" y="185738"/>
            <a:ext cx="121920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00" dirty="0"/>
          </a:p>
        </p:txBody>
      </p:sp>
      <p:sp>
        <p:nvSpPr>
          <p:cNvPr id="4099" name="Rectangle 3"/>
          <p:cNvSpPr>
            <a:spLocks noGrp="1" noChangeArrowheads="1"/>
          </p:cNvSpPr>
          <p:nvPr>
            <p:ph type="ctrTitle"/>
          </p:nvPr>
        </p:nvSpPr>
        <p:spPr>
          <a:xfrm>
            <a:off x="914400" y="470128"/>
            <a:ext cx="10363200" cy="1470025"/>
          </a:xfrm>
        </p:spPr>
        <p:txBody>
          <a:bodyPr/>
          <a:lstStyle>
            <a:lvl1pPr>
              <a:defRPr sz="4000">
                <a:solidFill>
                  <a:schemeClr val="tx1"/>
                </a:solidFill>
                <a:effectLst>
                  <a:outerShdw blurRad="190500" dist="38100" dir="5400000" algn="t" rotWithShape="0">
                    <a:prstClr val="black">
                      <a:alpha val="30000"/>
                    </a:prstClr>
                  </a:outerShdw>
                </a:effectLst>
                <a:latin typeface="Segoe UI" pitchFamily="34" charset="0"/>
                <a:cs typeface="Segoe UI" pitchFamily="34" charset="0"/>
              </a:defRPr>
            </a:lvl1pPr>
          </a:lstStyle>
          <a:p>
            <a:r>
              <a:rPr lang="en-US" dirty="0"/>
              <a:t>Click to edit Master title style</a:t>
            </a:r>
          </a:p>
        </p:txBody>
      </p:sp>
      <p:pic>
        <p:nvPicPr>
          <p:cNvPr id="2" name="Picture 10" descr="POTESTA logo 2014.jpg">
            <a:extLst>
              <a:ext uri="{FF2B5EF4-FFF2-40B4-BE49-F238E27FC236}">
                <a16:creationId xmlns:a16="http://schemas.microsoft.com/office/drawing/2014/main" id="{B6D33D54-B5FB-5834-7DFD-D932876DD2C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0867" y="6053138"/>
            <a:ext cx="23749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906C1143-5E97-3771-1E0E-87EF9A9B8CB3}"/>
              </a:ext>
            </a:extLst>
          </p:cNvPr>
          <p:cNvSpPr/>
          <p:nvPr userDrawn="1"/>
        </p:nvSpPr>
        <p:spPr>
          <a:xfrm>
            <a:off x="3048000" y="6463855"/>
            <a:ext cx="6096000" cy="45719"/>
          </a:xfrm>
          <a:prstGeom prst="rect">
            <a:avLst/>
          </a:prstGeom>
          <a:gradFill flip="none" rotWithShape="1">
            <a:gsLst>
              <a:gs pos="0">
                <a:schemeClr val="accent5">
                  <a:lumMod val="50000"/>
                </a:schemeClr>
              </a:gs>
              <a:gs pos="5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spTree>
    <p:extLst>
      <p:ext uri="{BB962C8B-B14F-4D97-AF65-F5344CB8AC3E}">
        <p14:creationId xmlns:p14="http://schemas.microsoft.com/office/powerpoint/2010/main" val="659217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91891"/>
            <a:ext cx="10972800" cy="563563"/>
          </a:xfrm>
        </p:spPr>
        <p:txBody>
          <a:bodyPr anchorCtr="1"/>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1B2C3F17-DE9B-05B4-D106-0CD829C8D01B}"/>
              </a:ext>
            </a:extLst>
          </p:cNvPr>
          <p:cNvSpPr/>
          <p:nvPr userDrawn="1"/>
        </p:nvSpPr>
        <p:spPr>
          <a:xfrm>
            <a:off x="3048000" y="6463855"/>
            <a:ext cx="6096000" cy="45719"/>
          </a:xfrm>
          <a:prstGeom prst="rect">
            <a:avLst/>
          </a:prstGeom>
          <a:gradFill flip="none" rotWithShape="1">
            <a:gsLst>
              <a:gs pos="0">
                <a:schemeClr val="accent5">
                  <a:lumMod val="50000"/>
                </a:schemeClr>
              </a:gs>
              <a:gs pos="5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spTree>
    <p:extLst>
      <p:ext uri="{BB962C8B-B14F-4D97-AF65-F5344CB8AC3E}">
        <p14:creationId xmlns:p14="http://schemas.microsoft.com/office/powerpoint/2010/main" val="18366235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159497"/>
            <a:ext cx="5384800" cy="469837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150071"/>
            <a:ext cx="5384800" cy="47078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062615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800085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737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2" name="Line 14">
            <a:extLst>
              <a:ext uri="{FF2B5EF4-FFF2-40B4-BE49-F238E27FC236}">
                <a16:creationId xmlns:a16="http://schemas.microsoft.com/office/drawing/2014/main" id="{781F50DF-B9CD-89C8-44F3-E8902611F43F}"/>
              </a:ext>
            </a:extLst>
          </p:cNvPr>
          <p:cNvSpPr>
            <a:spLocks noChangeShapeType="1"/>
          </p:cNvSpPr>
          <p:nvPr userDrawn="1"/>
        </p:nvSpPr>
        <p:spPr bwMode="auto">
          <a:xfrm>
            <a:off x="0" y="185738"/>
            <a:ext cx="121920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00" dirty="0"/>
          </a:p>
        </p:txBody>
      </p:sp>
    </p:spTree>
    <p:extLst>
      <p:ext uri="{BB962C8B-B14F-4D97-AF65-F5344CB8AC3E}">
        <p14:creationId xmlns:p14="http://schemas.microsoft.com/office/powerpoint/2010/main" val="3692586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bwMode="ltGray">
          <a:xfrm>
            <a:off x="1587" y="6583680"/>
            <a:ext cx="12188826" cy="2743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b="0" i="0" u="none" strike="noStrike" kern="0" cap="none" spc="0" normalizeH="0" baseline="0">
              <a:ln>
                <a:noFill/>
              </a:ln>
              <a:solidFill>
                <a:prstClr val="white"/>
              </a:solidFill>
              <a:effectLst/>
              <a:uLnTx/>
              <a:uFillTx/>
              <a:latin typeface="Euphemia"/>
            </a:endParaRPr>
          </a:p>
        </p:txBody>
      </p:sp>
      <p:sp>
        <p:nvSpPr>
          <p:cNvPr id="8" name="Rectangle 7"/>
          <p:cNvSpPr/>
          <p:nvPr/>
        </p:nvSpPr>
        <p:spPr bwMode="white">
          <a:xfrm>
            <a:off x="1587" y="65836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341120" y="467360"/>
            <a:ext cx="950976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341120" y="1901952"/>
            <a:ext cx="9509760" cy="41276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1100" cap="all" baseline="0">
                <a:solidFill>
                  <a:schemeClr val="bg2"/>
                </a:solidFill>
              </a:defRPr>
            </a:lvl1pPr>
          </a:lstStyle>
          <a:p>
            <a:endParaRPr lang="en-US" dirty="0"/>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r">
              <a:defRPr sz="1100">
                <a:solidFill>
                  <a:schemeClr val="bg2"/>
                </a:solidFill>
              </a:defRPr>
            </a:lvl1pPr>
          </a:lstStyle>
          <a:p>
            <a:fld id="{9E583DDF-CA54-461A-A486-592D2374C532}" type="datetimeFigureOut">
              <a:rPr lang="en-US" smtClean="0"/>
              <a:pPr/>
              <a:t>3/15/2024</a:t>
            </a:fld>
            <a:endParaRPr lang="en-US" dirty="0"/>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1100">
                <a:solidFill>
                  <a:schemeClr val="bg2"/>
                </a:solidFill>
              </a:defRPr>
            </a:lvl1pPr>
          </a:lstStyle>
          <a:p>
            <a:fld id="{CA8D9AD5-F248-4919-864A-CFD76CC027D6}" type="slidenum">
              <a:rPr lang="en-US" smtClean="0"/>
              <a:pPr/>
              <a:t>‹#›</a:t>
            </a:fld>
            <a:endParaRPr lang="en-US"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61" r:id="rId5"/>
    <p:sldLayoutId id="2147483653" r:id="rId6"/>
    <p:sldLayoutId id="2147483654" r:id="rId7"/>
    <p:sldLayoutId id="2147483655" r:id="rId8"/>
    <p:sldLayoutId id="2147483656" r:id="rId9"/>
    <p:sldLayoutId id="2147483663"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2"/>
        </a:buClr>
        <a:buSzPct val="80000"/>
        <a:buFont typeface="Wingdings" pitchFamily="2" charset="2"/>
        <a:buChar char="§"/>
        <a:defRPr sz="2000" kern="1200">
          <a:solidFill>
            <a:schemeClr val="tx2"/>
          </a:solidFill>
          <a:latin typeface="+mn-lt"/>
          <a:ea typeface="+mn-ea"/>
          <a:cs typeface="+mn-cs"/>
        </a:defRPr>
      </a:lvl1pPr>
      <a:lvl2pPr marL="594360" indent="-228600" algn="l" defTabSz="914400" rtl="0" eaLnBrk="1" latinLnBrk="0" hangingPunct="1">
        <a:lnSpc>
          <a:spcPct val="90000"/>
        </a:lnSpc>
        <a:spcBef>
          <a:spcPts val="1000"/>
        </a:spcBef>
        <a:buClr>
          <a:schemeClr val="tx2"/>
        </a:buClr>
        <a:buSzPct val="80000"/>
        <a:buFont typeface="Wingdings" pitchFamily="2" charset="2"/>
        <a:buChar char="§"/>
        <a:defRPr sz="1800" kern="1200">
          <a:solidFill>
            <a:schemeClr val="tx2"/>
          </a:solidFill>
          <a:latin typeface="+mn-lt"/>
          <a:ea typeface="+mn-ea"/>
          <a:cs typeface="+mn-cs"/>
        </a:defRPr>
      </a:lvl2pPr>
      <a:lvl3pPr marL="914400" indent="-228600" algn="l" defTabSz="914400" rtl="0" eaLnBrk="1" latinLnBrk="0" hangingPunct="1">
        <a:lnSpc>
          <a:spcPct val="90000"/>
        </a:lnSpc>
        <a:spcBef>
          <a:spcPts val="800"/>
        </a:spcBef>
        <a:buClr>
          <a:schemeClr val="tx2"/>
        </a:buClr>
        <a:buSzPct val="80000"/>
        <a:buFont typeface="Wingdings" pitchFamily="2" charset="2"/>
        <a:buChar char="§"/>
        <a:defRPr sz="1600" kern="1200">
          <a:solidFill>
            <a:schemeClr val="tx2"/>
          </a:solidFill>
          <a:latin typeface="+mn-lt"/>
          <a:ea typeface="+mn-ea"/>
          <a:cs typeface="+mn-cs"/>
        </a:defRPr>
      </a:lvl3pPr>
      <a:lvl4pPr marL="123444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4pPr>
      <a:lvl5pPr marL="155448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60">
          <p15:clr>
            <a:srgbClr val="F26B43"/>
          </p15:clr>
        </p15:guide>
        <p15:guide id="2" pos="40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1B8D238E-9D61-EEC0-DB4D-D73A39E587D0}"/>
              </a:ext>
            </a:extLst>
          </p:cNvPr>
          <p:cNvSpPr>
            <a:spLocks noGrp="1" noChangeArrowheads="1"/>
          </p:cNvSpPr>
          <p:nvPr>
            <p:ph type="body" idx="1"/>
          </p:nvPr>
        </p:nvSpPr>
        <p:spPr bwMode="auto">
          <a:xfrm>
            <a:off x="609600" y="1160463"/>
            <a:ext cx="109728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9" name="Rectangle 18">
            <a:extLst>
              <a:ext uri="{FF2B5EF4-FFF2-40B4-BE49-F238E27FC236}">
                <a16:creationId xmlns:a16="http://schemas.microsoft.com/office/drawing/2014/main" id="{B9DE90CF-61B2-51BA-3482-7F6B8B87A7D0}"/>
              </a:ext>
            </a:extLst>
          </p:cNvPr>
          <p:cNvSpPr/>
          <p:nvPr/>
        </p:nvSpPr>
        <p:spPr>
          <a:xfrm>
            <a:off x="0" y="196644"/>
            <a:ext cx="12192000" cy="776751"/>
          </a:xfrm>
          <a:prstGeom prst="rect">
            <a:avLst/>
          </a:prstGeom>
          <a:gradFill flip="none" rotWithShape="1">
            <a:gsLst>
              <a:gs pos="0">
                <a:srgbClr val="00447C">
                  <a:shade val="30000"/>
                  <a:satMod val="115000"/>
                </a:srgbClr>
              </a:gs>
              <a:gs pos="50000">
                <a:srgbClr val="00447C">
                  <a:shade val="67500"/>
                  <a:satMod val="115000"/>
                </a:srgbClr>
              </a:gs>
              <a:gs pos="100000">
                <a:srgbClr val="00447C">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sp>
        <p:nvSpPr>
          <p:cNvPr id="1030" name="Rectangle 2">
            <a:extLst>
              <a:ext uri="{FF2B5EF4-FFF2-40B4-BE49-F238E27FC236}">
                <a16:creationId xmlns:a16="http://schemas.microsoft.com/office/drawing/2014/main" id="{21484AAB-5547-B0D1-DCAA-563C419A48F9}"/>
              </a:ext>
            </a:extLst>
          </p:cNvPr>
          <p:cNvSpPr>
            <a:spLocks noGrp="1" noChangeArrowheads="1"/>
          </p:cNvSpPr>
          <p:nvPr>
            <p:ph type="title"/>
          </p:nvPr>
        </p:nvSpPr>
        <p:spPr bwMode="auto">
          <a:xfrm>
            <a:off x="0" y="292101"/>
            <a:ext cx="121920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31" name="Line 14">
            <a:extLst>
              <a:ext uri="{FF2B5EF4-FFF2-40B4-BE49-F238E27FC236}">
                <a16:creationId xmlns:a16="http://schemas.microsoft.com/office/drawing/2014/main" id="{0E49A8AC-CC48-1432-1593-ABA7A855850F}"/>
              </a:ext>
            </a:extLst>
          </p:cNvPr>
          <p:cNvSpPr>
            <a:spLocks noChangeShapeType="1"/>
          </p:cNvSpPr>
          <p:nvPr/>
        </p:nvSpPr>
        <p:spPr bwMode="auto">
          <a:xfrm>
            <a:off x="0" y="968375"/>
            <a:ext cx="121920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00" dirty="0"/>
          </a:p>
        </p:txBody>
      </p:sp>
      <p:sp>
        <p:nvSpPr>
          <p:cNvPr id="17" name="Rectangle 16">
            <a:extLst>
              <a:ext uri="{FF2B5EF4-FFF2-40B4-BE49-F238E27FC236}">
                <a16:creationId xmlns:a16="http://schemas.microsoft.com/office/drawing/2014/main" id="{59F7727B-C005-BAF8-822B-05E2E60451AA}"/>
              </a:ext>
            </a:extLst>
          </p:cNvPr>
          <p:cNvSpPr/>
          <p:nvPr/>
        </p:nvSpPr>
        <p:spPr>
          <a:xfrm>
            <a:off x="-44450" y="1"/>
            <a:ext cx="12236452" cy="185584"/>
          </a:xfrm>
          <a:prstGeom prst="rect">
            <a:avLst/>
          </a:prstGeom>
          <a:gradFill flip="none" rotWithShape="1">
            <a:gsLst>
              <a:gs pos="0">
                <a:schemeClr val="accent5">
                  <a:lumMod val="50000"/>
                </a:schemeClr>
              </a:gs>
              <a:gs pos="5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dirty="0"/>
          </a:p>
        </p:txBody>
      </p:sp>
      <p:sp>
        <p:nvSpPr>
          <p:cNvPr id="1035" name="Line 14">
            <a:extLst>
              <a:ext uri="{FF2B5EF4-FFF2-40B4-BE49-F238E27FC236}">
                <a16:creationId xmlns:a16="http://schemas.microsoft.com/office/drawing/2014/main" id="{5786B368-9904-EAC5-B93D-BC51619689A0}"/>
              </a:ext>
            </a:extLst>
          </p:cNvPr>
          <p:cNvSpPr>
            <a:spLocks noChangeShapeType="1"/>
          </p:cNvSpPr>
          <p:nvPr/>
        </p:nvSpPr>
        <p:spPr bwMode="auto">
          <a:xfrm>
            <a:off x="0" y="185738"/>
            <a:ext cx="121920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00" dirty="0"/>
          </a:p>
        </p:txBody>
      </p:sp>
      <p:pic>
        <p:nvPicPr>
          <p:cNvPr id="1036" name="Picture 10" descr="POTESTA logo 2014.jpg">
            <a:extLst>
              <a:ext uri="{FF2B5EF4-FFF2-40B4-BE49-F238E27FC236}">
                <a16:creationId xmlns:a16="http://schemas.microsoft.com/office/drawing/2014/main" id="{610F3F1D-84F0-09DA-77E7-F66767699F18}"/>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160867" y="6053138"/>
            <a:ext cx="23749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711611"/>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Lst>
  <p:hf hdr="0"/>
  <p:txStyles>
    <p:title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342900" indent="-342900" algn="l" rtl="0" eaLnBrk="0" fontAlgn="base" hangingPunct="0">
        <a:spcBef>
          <a:spcPct val="20000"/>
        </a:spcBef>
        <a:spcAft>
          <a:spcPct val="0"/>
        </a:spcAft>
        <a:buClr>
          <a:srgbClr val="003366"/>
        </a:buClr>
        <a:buChar char="•"/>
        <a:defRPr sz="2800" b="1">
          <a:solidFill>
            <a:schemeClr val="tx1"/>
          </a:solidFill>
          <a:latin typeface="Segoe UI" pitchFamily="34" charset="0"/>
          <a:ea typeface="Segoe UI"/>
          <a:cs typeface="Segoe UI" pitchFamily="34" charset="0"/>
        </a:defRPr>
      </a:lvl1pPr>
      <a:lvl2pPr marL="742950" indent="-285750" algn="l" rtl="0" eaLnBrk="0" fontAlgn="base" hangingPunct="0">
        <a:spcBef>
          <a:spcPct val="20000"/>
        </a:spcBef>
        <a:spcAft>
          <a:spcPct val="0"/>
        </a:spcAft>
        <a:buChar char="–"/>
        <a:defRPr sz="2800">
          <a:solidFill>
            <a:schemeClr val="accent1"/>
          </a:solidFill>
          <a:latin typeface="Segoe UI" pitchFamily="34" charset="0"/>
          <a:ea typeface="Segoe UI"/>
          <a:cs typeface="Segoe UI" pitchFamily="34" charset="0"/>
        </a:defRPr>
      </a:lvl2pPr>
      <a:lvl3pPr marL="1143000" indent="-228600" algn="l" rtl="0" eaLnBrk="0" fontAlgn="base" hangingPunct="0">
        <a:spcBef>
          <a:spcPct val="20000"/>
        </a:spcBef>
        <a:spcAft>
          <a:spcPct val="0"/>
        </a:spcAft>
        <a:buFont typeface="Wingdings" panose="05000000000000000000" pitchFamily="2" charset="2"/>
        <a:buChar char="§"/>
        <a:defRPr sz="2400">
          <a:solidFill>
            <a:schemeClr val="accent1"/>
          </a:solidFill>
          <a:latin typeface="Segoe UI" pitchFamily="34" charset="0"/>
          <a:ea typeface="Segoe UI"/>
          <a:cs typeface="Segoe UI" pitchFamily="34" charset="0"/>
        </a:defRPr>
      </a:lvl3pPr>
      <a:lvl4pPr marL="1600200" indent="-228600" algn="l" rtl="0" eaLnBrk="0" fontAlgn="base" hangingPunct="0">
        <a:spcBef>
          <a:spcPct val="20000"/>
        </a:spcBef>
        <a:spcAft>
          <a:spcPct val="0"/>
        </a:spcAft>
        <a:buChar char="–"/>
        <a:defRPr sz="2000">
          <a:solidFill>
            <a:schemeClr val="accent1"/>
          </a:solidFill>
          <a:latin typeface="Segoe UI" pitchFamily="34" charset="0"/>
          <a:ea typeface="Segoe UI"/>
          <a:cs typeface="Segoe UI" pitchFamily="34" charset="0"/>
        </a:defRPr>
      </a:lvl4pPr>
      <a:lvl5pPr marL="2057400" indent="-228600" algn="l" rtl="0" eaLnBrk="0" fontAlgn="base" hangingPunct="0">
        <a:spcBef>
          <a:spcPct val="20000"/>
        </a:spcBef>
        <a:spcAft>
          <a:spcPct val="0"/>
        </a:spcAft>
        <a:buChar char="»"/>
        <a:defRPr sz="2000">
          <a:solidFill>
            <a:schemeClr val="accent1"/>
          </a:solidFill>
          <a:latin typeface="Segoe UI" pitchFamily="34" charset="0"/>
          <a:ea typeface="Segoe UI"/>
          <a:cs typeface="Segoe UI"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5372100"/>
            <a:ext cx="9144000" cy="838200"/>
          </a:xfrm>
        </p:spPr>
        <p:txBody>
          <a:bodyPr>
            <a:normAutofit/>
          </a:bodyPr>
          <a:lstStyle/>
          <a:p>
            <a:r>
              <a:rPr lang="en-US" sz="4800" dirty="0"/>
              <a:t>Moss III Landfill Project</a:t>
            </a:r>
          </a:p>
        </p:txBody>
      </p:sp>
      <p:sp>
        <p:nvSpPr>
          <p:cNvPr id="3" name="Content Placeholder 2"/>
          <p:cNvSpPr>
            <a:spLocks noGrp="1"/>
          </p:cNvSpPr>
          <p:nvPr>
            <p:ph type="body" idx="1"/>
          </p:nvPr>
        </p:nvSpPr>
        <p:spPr>
          <a:xfrm>
            <a:off x="1600200" y="6172200"/>
            <a:ext cx="9144000" cy="457200"/>
          </a:xfrm>
        </p:spPr>
        <p:txBody>
          <a:bodyPr>
            <a:noAutofit/>
          </a:bodyPr>
          <a:lstStyle/>
          <a:p>
            <a:pPr lvl="0"/>
            <a:r>
              <a:rPr lang="en-US" sz="4000" dirty="0"/>
              <a:t>Landfill Host Agreement</a:t>
            </a:r>
          </a:p>
        </p:txBody>
      </p:sp>
      <p:pic>
        <p:nvPicPr>
          <p:cNvPr id="8" name="Picture 7" descr="A satellite view of a landscape&#10;&#10;Description automatically generated">
            <a:extLst>
              <a:ext uri="{FF2B5EF4-FFF2-40B4-BE49-F238E27FC236}">
                <a16:creationId xmlns:a16="http://schemas.microsoft.com/office/drawing/2014/main" id="{4BBFB456-20C8-BDDA-CFBF-C727ACCCFA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5486400"/>
          </a:xfrm>
          <a:prstGeom prst="rect">
            <a:avLst/>
          </a:prstGeom>
        </p:spPr>
      </p:pic>
    </p:spTree>
    <p:extLst>
      <p:ext uri="{BB962C8B-B14F-4D97-AF65-F5344CB8AC3E}">
        <p14:creationId xmlns:p14="http://schemas.microsoft.com/office/powerpoint/2010/main" val="3332817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147595F-33F6-FEA7-D157-CE02C4188118}"/>
              </a:ext>
            </a:extLst>
          </p:cNvPr>
          <p:cNvSpPr>
            <a:spLocks noGrp="1"/>
          </p:cNvSpPr>
          <p:nvPr>
            <p:ph type="body" idx="1"/>
          </p:nvPr>
        </p:nvSpPr>
        <p:spPr>
          <a:xfrm>
            <a:off x="685800" y="990600"/>
            <a:ext cx="10744200" cy="5638800"/>
          </a:xfrm>
        </p:spPr>
        <p:txBody>
          <a:bodyPr>
            <a:normAutofit fontScale="85000" lnSpcReduction="20000"/>
          </a:bodyPr>
          <a:lstStyle/>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End of March/April 2022 (Not on calendar - attended after phone call) - Brief meeting between BOS Chairperson, Legal Counsel, RCR, Resident, and County Administrator.</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RCR proposed an economic development of MOSS III property for post reclamation use. The discussion included a wide range of possibilities from partnering with Dominion Power (ODP) converting/processing the refuge/coal, lightweight aggregates, rare earth minerals, wind or solar energy, and landfill. At this point, the project was very conceptual, but we had to treat it as a proposed economic development project.  Legal Counsel recommended contracting an environmental specialist to conduct a fatal flaw analysis for the site due to the environmental issues.  The County receives many economic development proposals and treats them all as viable projects, but many do not materialize.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5/2/22 - BOS Regular Board Meeting - Closed session held to discuss the Moss III Property for potential economic development.</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Legal counsel requested a closed session to discuss the proposed Moss III Property for lightweight aggregates, rare earth minerals, solar, coal fines, and possible landfill, but still not enough detailed information concerning the property.  The discussions were extremely broad in scope at this point, but one point of concern by the board was no matter what project was being proposed, based on the site, there would be environmental concerns.  </a:t>
            </a:r>
            <a:r>
              <a:rPr lang="en-US" sz="1800" b="1" kern="0" dirty="0">
                <a:effectLst/>
                <a:latin typeface="Arial" panose="020B0604020202020204" pitchFamily="34" charset="0"/>
                <a:ea typeface="Times New Roman" panose="02020603050405020304" pitchFamily="18" charset="0"/>
                <a:cs typeface="Times New Roman" panose="02020603050405020304" pitchFamily="18" charset="0"/>
              </a:rPr>
              <a:t>The board approved an advertisement for an environmental specialist to assist the board in evaluating this property with these engineering and environmental concerns.</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p>
          <a:p>
            <a:pPr marL="0" marR="0" algn="l">
              <a:lnSpc>
                <a:spcPct val="115000"/>
              </a:lnSpc>
              <a:spcBef>
                <a:spcPts val="0"/>
              </a:spcBef>
              <a:spcAft>
                <a:spcPts val="0"/>
              </a:spcAft>
            </a:pPr>
            <a:endParaRPr lang="en-US" sz="1800" kern="0" dirty="0">
              <a:latin typeface="Arial" panose="020B06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6/6/2022 - BOS Regular Board Meeting - Closed session held to discuss the Moss III Property. </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Update on progress only. The Moss III property was discussed but still a conceptual project with environmental concerns.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6/6/2022 - RFQ for Engineering/Environmental Services (Closed) at 3 P.M.</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7/27/2022 - Interviewed Thompson &amp; Litton and </a:t>
            </a:r>
            <a:r>
              <a:rPr lang="en-US" sz="1800" b="1" u="sng"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The County Administrator did not want to award contact before more information from the developer.  Did not want to pay engineering costs before needed.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8" name="Title 1">
            <a:extLst>
              <a:ext uri="{FF2B5EF4-FFF2-40B4-BE49-F238E27FC236}">
                <a16:creationId xmlns:a16="http://schemas.microsoft.com/office/drawing/2014/main" id="{E5E4FF6A-6455-5859-5864-4861EF494699}"/>
              </a:ext>
            </a:extLst>
          </p:cNvPr>
          <p:cNvSpPr>
            <a:spLocks noGrp="1"/>
          </p:cNvSpPr>
          <p:nvPr>
            <p:ph type="title"/>
          </p:nvPr>
        </p:nvSpPr>
        <p:spPr>
          <a:xfrm>
            <a:off x="3733800" y="228600"/>
            <a:ext cx="3505200" cy="643003"/>
          </a:xfrm>
        </p:spPr>
        <p:txBody>
          <a:bodyPr>
            <a:normAutofit/>
          </a:bodyPr>
          <a:lstStyle/>
          <a:p>
            <a:r>
              <a:rPr lang="en-US" sz="3400" u="sng" dirty="0"/>
              <a:t>Project History</a:t>
            </a:r>
          </a:p>
        </p:txBody>
      </p:sp>
    </p:spTree>
    <p:extLst>
      <p:ext uri="{BB962C8B-B14F-4D97-AF65-F5344CB8AC3E}">
        <p14:creationId xmlns:p14="http://schemas.microsoft.com/office/powerpoint/2010/main" val="2910650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D82E00A-AC97-A123-ACCD-37BCFA32A728}"/>
              </a:ext>
            </a:extLst>
          </p:cNvPr>
          <p:cNvSpPr>
            <a:spLocks noGrp="1"/>
          </p:cNvSpPr>
          <p:nvPr>
            <p:ph type="body" idx="1"/>
          </p:nvPr>
        </p:nvSpPr>
        <p:spPr>
          <a:xfrm>
            <a:off x="495300" y="1066800"/>
            <a:ext cx="11201400" cy="5867400"/>
          </a:xfrm>
        </p:spPr>
        <p:txBody>
          <a:bodyPr>
            <a:normAutofit fontScale="85000" lnSpcReduction="10000"/>
          </a:bodyPr>
          <a:lstStyle/>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9/12/2022 - RC BOS approved the </a:t>
            </a:r>
            <a:r>
              <a:rPr lang="en-US" sz="1800" b="1" u="sng"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 Environmental Services Contract to focus on the landfill proposal.</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Legal Counsel presented the Environmental Consultant Contract and the BOS approved.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12/01/2022 - RC Solar Technical Advisory Committee met to develop the County Solar Ordinance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12/05/2022 - Virginia Energy Meeting to advise the Solar Committee on developing the County Solar Ordinance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12/13/2022 - Solar Committee met to develop the County Solar Ordinance</a:t>
            </a:r>
          </a:p>
          <a:p>
            <a:pPr marL="0" marR="0" algn="l">
              <a:lnSpc>
                <a:spcPct val="115000"/>
              </a:lnSpc>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12/16/2022 - </a:t>
            </a:r>
            <a:r>
              <a:rPr lang="en-US" sz="1800" b="1" u="sng"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 emailed the Feasibility Report </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The report in summary stated, at this point, POTESTA has </a:t>
            </a:r>
            <a:r>
              <a:rPr lang="en-US" sz="1800" u="sng" kern="0" dirty="0">
                <a:effectLst/>
                <a:latin typeface="Arial" panose="020B0604020202020204" pitchFamily="34" charset="0"/>
                <a:ea typeface="Times New Roman" panose="02020603050405020304" pitchFamily="18" charset="0"/>
                <a:cs typeface="Times New Roman" panose="02020603050405020304" pitchFamily="18" charset="0"/>
              </a:rPr>
              <a:t>not identified </a:t>
            </a: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any issues that make this site “</a:t>
            </a:r>
            <a:r>
              <a:rPr lang="en-US" sz="1800" kern="0" dirty="0" err="1">
                <a:effectLst/>
                <a:latin typeface="Arial" panose="020B0604020202020204" pitchFamily="34" charset="0"/>
                <a:ea typeface="Times New Roman" panose="02020603050405020304" pitchFamily="18" charset="0"/>
                <a:cs typeface="Times New Roman" panose="02020603050405020304" pitchFamily="18" charset="0"/>
              </a:rPr>
              <a:t>unpermittable</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for use as a landfill.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1/3/2023 - BOS Regular Board Meeting - Closed session held to discuss the </a:t>
            </a:r>
            <a:r>
              <a:rPr lang="en-US" sz="1800" b="1" u="sng"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 Feasibility Review</a:t>
            </a:r>
            <a:r>
              <a:rPr lang="en-US" sz="1800" b="1" kern="0" dirty="0">
                <a:effectLst/>
                <a:latin typeface="Arial" panose="020B0604020202020204" pitchFamily="34" charset="0"/>
                <a:ea typeface="Times New Roman" panose="02020603050405020304" pitchFamily="18" charset="0"/>
                <a:cs typeface="Times New Roman" panose="02020603050405020304" pitchFamily="18" charset="0"/>
              </a:rPr>
              <a:t>.</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More information is needed from RCR concerning Moss III Property.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1/12/2023 - Solar Committee met to develop the County Solar Ordinance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1/15/2023 - Solar Committee met to develop the County Solar Ordinance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3/6/2023 - BOS Regular Board Meeting - Closed session held to discuss the Moss III Project and </a:t>
            </a:r>
            <a:r>
              <a:rPr lang="en-US" sz="1800" b="1" u="sng"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 Feasibility Review.</a:t>
            </a:r>
            <a:r>
              <a:rPr lang="en-US" sz="1800" b="1"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Landfill Feasibility Information Report reviewed again.  More information is still needed from RCR concerning the Moss III Property.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gn="l"/>
            <a:endParaRPr lang="en-US" dirty="0"/>
          </a:p>
        </p:txBody>
      </p:sp>
      <p:sp>
        <p:nvSpPr>
          <p:cNvPr id="4" name="Title 1">
            <a:extLst>
              <a:ext uri="{FF2B5EF4-FFF2-40B4-BE49-F238E27FC236}">
                <a16:creationId xmlns:a16="http://schemas.microsoft.com/office/drawing/2014/main" id="{601C363A-D21E-6525-34E2-46DD2F284BD3}"/>
              </a:ext>
            </a:extLst>
          </p:cNvPr>
          <p:cNvSpPr>
            <a:spLocks noGrp="1"/>
          </p:cNvSpPr>
          <p:nvPr>
            <p:ph type="title"/>
          </p:nvPr>
        </p:nvSpPr>
        <p:spPr>
          <a:xfrm>
            <a:off x="3733800" y="165716"/>
            <a:ext cx="3505200" cy="643003"/>
          </a:xfrm>
        </p:spPr>
        <p:txBody>
          <a:bodyPr>
            <a:normAutofit/>
          </a:bodyPr>
          <a:lstStyle/>
          <a:p>
            <a:r>
              <a:rPr lang="en-US" sz="3400" u="sng" dirty="0"/>
              <a:t>Project History</a:t>
            </a:r>
          </a:p>
        </p:txBody>
      </p:sp>
    </p:spTree>
    <p:extLst>
      <p:ext uri="{BB962C8B-B14F-4D97-AF65-F5344CB8AC3E}">
        <p14:creationId xmlns:p14="http://schemas.microsoft.com/office/powerpoint/2010/main" val="4212387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0949A3B-31A4-0CE8-26C4-E367A721ECC5}"/>
              </a:ext>
            </a:extLst>
          </p:cNvPr>
          <p:cNvSpPr>
            <a:spLocks noGrp="1"/>
          </p:cNvSpPr>
          <p:nvPr>
            <p:ph type="body" idx="1"/>
          </p:nvPr>
        </p:nvSpPr>
        <p:spPr>
          <a:xfrm>
            <a:off x="609600" y="1143000"/>
            <a:ext cx="10744200" cy="5105400"/>
          </a:xfrm>
        </p:spPr>
        <p:txBody>
          <a:bodyPr>
            <a:normAutofit fontScale="92500" lnSpcReduction="20000"/>
          </a:bodyPr>
          <a:lstStyle/>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3/16/2023 - Solar Committee met to finalize the County Solar Ordinance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4/3/2023 - BOS Regular Board Meeting - Closed session held to discuss the Moss III Project and </a:t>
            </a:r>
            <a:r>
              <a:rPr lang="en-US" sz="1800" b="1" u="sng"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 Feasibility Review.</a:t>
            </a:r>
            <a:r>
              <a:rPr lang="en-US" sz="1800" b="1"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err="1">
                <a:effectLst/>
                <a:latin typeface="Arial" panose="020B0604020202020204" pitchFamily="34" charset="0"/>
                <a:ea typeface="Times New Roman" panose="02020603050405020304" pitchFamily="18" charset="0"/>
                <a:cs typeface="Times New Roman" panose="02020603050405020304" pitchFamily="18" charset="0"/>
              </a:rPr>
              <a:t>Potesta</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Landfill Feasibility Information Report reviewed again.  More information is still needed from RCR concerning the Moss III Property.  </a:t>
            </a: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BOS Regular Session - Passed the County's Solar Ordinance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5/1/2023 - BOS Regular Board Meeting - Closed session held to discuss the Moss III Project and Hire Special Counsel.</a:t>
            </a:r>
            <a:r>
              <a:rPr lang="en-US" sz="1800" b="1"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The County Attorney presented hiring a Special Counsel for the legal aspects of the proposed project. </a:t>
            </a:r>
          </a:p>
          <a:p>
            <a:pPr marL="0" marR="0" algn="l">
              <a:lnSpc>
                <a:spcPct val="115000"/>
              </a:lnSpc>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8/7/2023 - BOS Regular Board Meeting - Closed session held to discuss the for NOVA Moss III Landfill Presentation.</a:t>
            </a:r>
            <a:r>
              <a:rPr lang="en-US" sz="1800" b="1"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RCR/NOVA presented the Moss III Landfill Project to the BOS and IDA with plans to develop a landfill, lightweight aggregate, and coal fines plant.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8/7/2023 – Present</a:t>
            </a: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 BOS has worked with Legal Counsel and Environmental Consultants to develop the Host Agreement – Meeting, Research, Legal Regulations, Environmental Regulations, Economic Development, and Financial.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kern="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Bef>
                <a:spcPts val="0"/>
              </a:spcBef>
              <a:spcAft>
                <a:spcPts val="0"/>
              </a:spcAft>
            </a:pPr>
            <a:r>
              <a:rPr lang="en-US" sz="1800" b="1" u="sng" kern="0" dirty="0">
                <a:effectLst/>
                <a:latin typeface="Arial" panose="020B0604020202020204" pitchFamily="34" charset="0"/>
                <a:ea typeface="Times New Roman" panose="02020603050405020304" pitchFamily="18" charset="0"/>
                <a:cs typeface="Times New Roman" panose="02020603050405020304" pitchFamily="18" charset="0"/>
              </a:rPr>
              <a:t>3/8/2024 - BOS Landfill Public Hearing Scheduled.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gn="l"/>
            <a:endParaRPr lang="en-US" dirty="0"/>
          </a:p>
        </p:txBody>
      </p:sp>
      <p:sp>
        <p:nvSpPr>
          <p:cNvPr id="4" name="Title 1">
            <a:extLst>
              <a:ext uri="{FF2B5EF4-FFF2-40B4-BE49-F238E27FC236}">
                <a16:creationId xmlns:a16="http://schemas.microsoft.com/office/drawing/2014/main" id="{0E9CA15E-F43C-C04C-3051-28D8F999BD4B}"/>
              </a:ext>
            </a:extLst>
          </p:cNvPr>
          <p:cNvSpPr>
            <a:spLocks noGrp="1"/>
          </p:cNvSpPr>
          <p:nvPr>
            <p:ph type="title"/>
          </p:nvPr>
        </p:nvSpPr>
        <p:spPr>
          <a:xfrm>
            <a:off x="3733800" y="228600"/>
            <a:ext cx="3505200" cy="643003"/>
          </a:xfrm>
        </p:spPr>
        <p:txBody>
          <a:bodyPr>
            <a:normAutofit/>
          </a:bodyPr>
          <a:lstStyle/>
          <a:p>
            <a:r>
              <a:rPr lang="en-US" sz="3400" u="sng" dirty="0"/>
              <a:t>Project History</a:t>
            </a:r>
          </a:p>
        </p:txBody>
      </p:sp>
    </p:spTree>
    <p:extLst>
      <p:ext uri="{BB962C8B-B14F-4D97-AF65-F5344CB8AC3E}">
        <p14:creationId xmlns:p14="http://schemas.microsoft.com/office/powerpoint/2010/main" val="3848482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318A0-86DC-C3C6-DD13-78B682E884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3E32A-59D6-4478-0BE0-DA673BAC9D86}"/>
              </a:ext>
            </a:extLst>
          </p:cNvPr>
          <p:cNvSpPr>
            <a:spLocks noGrp="1"/>
          </p:cNvSpPr>
          <p:nvPr>
            <p:ph type="title"/>
          </p:nvPr>
        </p:nvSpPr>
        <p:spPr>
          <a:xfrm>
            <a:off x="1524000" y="289712"/>
            <a:ext cx="9144000" cy="643003"/>
          </a:xfrm>
        </p:spPr>
        <p:txBody>
          <a:bodyPr>
            <a:normAutofit/>
          </a:bodyPr>
          <a:lstStyle/>
          <a:p>
            <a:r>
              <a:rPr lang="en-US" sz="3400" u="sng" dirty="0"/>
              <a:t>Landfill Host Agreement – Legal Objectives</a:t>
            </a:r>
          </a:p>
        </p:txBody>
      </p:sp>
      <p:sp>
        <p:nvSpPr>
          <p:cNvPr id="3" name="Content Placeholder 2">
            <a:extLst>
              <a:ext uri="{FF2B5EF4-FFF2-40B4-BE49-F238E27FC236}">
                <a16:creationId xmlns:a16="http://schemas.microsoft.com/office/drawing/2014/main" id="{B45F43F3-51CD-ADFA-314C-2B17A49CF749}"/>
              </a:ext>
            </a:extLst>
          </p:cNvPr>
          <p:cNvSpPr>
            <a:spLocks noGrp="1"/>
          </p:cNvSpPr>
          <p:nvPr>
            <p:ph type="body" idx="1"/>
          </p:nvPr>
        </p:nvSpPr>
        <p:spPr>
          <a:xfrm>
            <a:off x="800100" y="1219200"/>
            <a:ext cx="10591800" cy="5105400"/>
          </a:xfrm>
        </p:spPr>
        <p:txBody>
          <a:bodyPr>
            <a:normAutofit/>
          </a:bodyPr>
          <a:lstStyle/>
          <a:p>
            <a:pPr algn="l"/>
            <a:r>
              <a:rPr lang="en-US" sz="1800" b="0" i="0" u="none" strike="noStrike" baseline="0" dirty="0">
                <a:latin typeface="PTSerif-Regular"/>
              </a:rPr>
              <a:t>Code of Virginia</a:t>
            </a:r>
          </a:p>
          <a:p>
            <a:pPr algn="l"/>
            <a:r>
              <a:rPr lang="en-US" sz="1800" b="0" i="0" u="none" strike="noStrike" baseline="0" dirty="0">
                <a:latin typeface="PTSerif-Regular"/>
              </a:rPr>
              <a:t>Title 10.1. Conservation</a:t>
            </a:r>
          </a:p>
          <a:p>
            <a:pPr algn="l"/>
            <a:r>
              <a:rPr lang="en-US" sz="1800" b="0" i="0" u="none" strike="noStrike" baseline="0" dirty="0">
                <a:latin typeface="PTSerif-Regular"/>
              </a:rPr>
              <a:t>Subtitle II. Activities Administered by Other Entities</a:t>
            </a:r>
          </a:p>
          <a:p>
            <a:pPr algn="l"/>
            <a:r>
              <a:rPr lang="en-US" sz="1800" b="0" i="0" u="none" strike="noStrike" baseline="0" dirty="0">
                <a:latin typeface="PTSerif-Regular"/>
              </a:rPr>
              <a:t>Chapter 14. Virginia Waste Management Act</a:t>
            </a:r>
          </a:p>
          <a:p>
            <a:pPr algn="l"/>
            <a:r>
              <a:rPr lang="fr-FR" sz="1800" b="0" i="0" u="none" strike="noStrike" baseline="0" dirty="0">
                <a:latin typeface="PTSerif-Regular"/>
              </a:rPr>
              <a:t>Article 2. Solid Waste Management</a:t>
            </a:r>
          </a:p>
          <a:p>
            <a:pPr algn="l"/>
            <a:endParaRPr lang="fr-FR" sz="2800" dirty="0">
              <a:latin typeface="PTSerif-Regular"/>
            </a:endParaRPr>
          </a:p>
          <a:p>
            <a:pPr algn="l"/>
            <a:r>
              <a:rPr lang="en-US" sz="2800" b="0" i="0" u="none" strike="noStrike" baseline="0" dirty="0">
                <a:latin typeface="PTSerif-Regular"/>
              </a:rPr>
              <a:t>§ 10.1-1408.1. </a:t>
            </a:r>
            <a:r>
              <a:rPr lang="en-US" sz="2800" b="0" i="1" u="sng" strike="noStrike" baseline="0" dirty="0">
                <a:latin typeface="PTSerif-Regular"/>
              </a:rPr>
              <a:t>Permit required</a:t>
            </a:r>
            <a:r>
              <a:rPr lang="en-US" sz="2800" b="0" i="0" u="none" strike="noStrike" baseline="0" dirty="0">
                <a:latin typeface="PTSerif-Regular"/>
              </a:rPr>
              <a:t>; open dumps prohibited</a:t>
            </a:r>
            <a:endParaRPr lang="fr-FR" sz="2800" b="0" i="0" u="none" strike="noStrike" baseline="0" dirty="0">
              <a:latin typeface="PTSerif-Regular"/>
            </a:endParaRPr>
          </a:p>
          <a:p>
            <a:pPr algn="l"/>
            <a:endParaRPr lang="en-US" dirty="0"/>
          </a:p>
          <a:p>
            <a:r>
              <a:rPr lang="en-US" sz="3200" b="0" i="0" u="none" strike="noStrike" baseline="0" dirty="0">
                <a:latin typeface="PTSerif-Regular"/>
              </a:rPr>
              <a:t>“</a:t>
            </a:r>
            <a:r>
              <a:rPr lang="en-US" sz="3200" i="1" u="sng" dirty="0">
                <a:latin typeface="PTSerif-Regular"/>
              </a:rPr>
              <a:t>H</a:t>
            </a:r>
            <a:r>
              <a:rPr lang="en-US" sz="3200" b="0" i="1" u="sng" strike="noStrike" baseline="0" dirty="0">
                <a:latin typeface="PTSerif-Regular"/>
              </a:rPr>
              <a:t>ost </a:t>
            </a:r>
            <a:r>
              <a:rPr lang="en-US" sz="3200" i="1" u="sng" dirty="0">
                <a:latin typeface="PTSerif-Regular"/>
              </a:rPr>
              <a:t>A</a:t>
            </a:r>
            <a:r>
              <a:rPr lang="en-US" sz="3200" b="0" i="1" u="sng" strike="noStrike" baseline="0" dirty="0">
                <a:latin typeface="PTSerif-Regular"/>
              </a:rPr>
              <a:t>greement</a:t>
            </a:r>
            <a:r>
              <a:rPr lang="en-US" sz="3200" b="0" i="0" u="none" strike="noStrike" baseline="0" dirty="0">
                <a:latin typeface="PTSerif-Regular"/>
              </a:rPr>
              <a:t>"                                                                                                                                                                 means any lease, contract, agreement, or land use permit entered into or issued by the locality in which the landfill is situated which includes </a:t>
            </a:r>
            <a:r>
              <a:rPr lang="en-US" sz="3200" b="0" i="1" u="sng" strike="noStrike" baseline="0" dirty="0">
                <a:latin typeface="PTSerif-Regular"/>
              </a:rPr>
              <a:t>terms or conditions                      governing the “operation” of the landfill</a:t>
            </a:r>
            <a:r>
              <a:rPr lang="en-US" sz="3200" b="0" i="0" u="none" strike="noStrike" baseline="0" dirty="0">
                <a:latin typeface="PTSerif-Regular"/>
              </a:rPr>
              <a:t>.  </a:t>
            </a:r>
            <a:endParaRPr lang="en-US" sz="3200" dirty="0"/>
          </a:p>
        </p:txBody>
      </p:sp>
    </p:spTree>
    <p:extLst>
      <p:ext uri="{BB962C8B-B14F-4D97-AF65-F5344CB8AC3E}">
        <p14:creationId xmlns:p14="http://schemas.microsoft.com/office/powerpoint/2010/main" val="4141590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C1295-5856-E3DF-AF0A-7A709A12D456}"/>
              </a:ext>
            </a:extLst>
          </p:cNvPr>
          <p:cNvSpPr>
            <a:spLocks noGrp="1"/>
          </p:cNvSpPr>
          <p:nvPr>
            <p:ph type="title"/>
          </p:nvPr>
        </p:nvSpPr>
        <p:spPr>
          <a:xfrm>
            <a:off x="952500" y="3276600"/>
            <a:ext cx="10287000" cy="3352800"/>
          </a:xfrm>
        </p:spPr>
        <p:txBody>
          <a:bodyPr>
            <a:normAutofit fontScale="90000"/>
          </a:bodyPr>
          <a:lstStyle/>
          <a:p>
            <a:pPr algn="l"/>
            <a:r>
              <a:rPr lang="en-US" sz="2800" dirty="0">
                <a:latin typeface="PTSerif-Regular"/>
              </a:rPr>
              <a:t>A</a:t>
            </a:r>
            <a:r>
              <a:rPr lang="en-US" sz="2800" b="0" i="0" u="none" strike="noStrike" baseline="0" dirty="0">
                <a:latin typeface="PTSerif-Regular"/>
              </a:rPr>
              <a:t>.  </a:t>
            </a:r>
            <a:r>
              <a:rPr lang="en-US" sz="2800" b="0" i="0" u="sng" strike="noStrike" baseline="0" dirty="0">
                <a:latin typeface="PTSerif-Regular"/>
              </a:rPr>
              <a:t>No person shall operate</a:t>
            </a:r>
            <a:r>
              <a:rPr lang="en-US" sz="2800" b="0" i="0" u="none" strike="noStrike" baseline="0" dirty="0">
                <a:latin typeface="PTSerif-Regular"/>
              </a:rPr>
              <a:t> any </a:t>
            </a:r>
            <a:r>
              <a:rPr lang="en-US" sz="2800" b="0" i="0" u="sng" strike="noStrike" baseline="0" dirty="0">
                <a:latin typeface="PTSerif-Regular"/>
              </a:rPr>
              <a:t>sanitary landfill </a:t>
            </a:r>
            <a:r>
              <a:rPr lang="en-US" sz="2800" b="0" i="0" u="none" strike="noStrike" baseline="0" dirty="0">
                <a:latin typeface="PTSerif-Regular"/>
              </a:rPr>
              <a:t>or </a:t>
            </a:r>
            <a:r>
              <a:rPr lang="en-US" sz="2800" b="0" i="0" u="sng" strike="noStrike" baseline="0" dirty="0">
                <a:latin typeface="PTSerif-Regular"/>
              </a:rPr>
              <a:t>other facility for the disposal, treatment, or storage </a:t>
            </a:r>
            <a:r>
              <a:rPr lang="en-US" sz="2800" b="0" i="0" u="none" strike="noStrike" baseline="0" dirty="0">
                <a:latin typeface="PTSerif-Regular"/>
              </a:rPr>
              <a:t>of “</a:t>
            </a:r>
            <a:r>
              <a:rPr lang="en-US" sz="2800" b="0" i="1" u="sng" strike="noStrike" baseline="0" dirty="0">
                <a:latin typeface="PTSerif-Regular"/>
              </a:rPr>
              <a:t>nonhazardous solid waste” </a:t>
            </a:r>
            <a:r>
              <a:rPr lang="en-US" sz="2800" b="0" i="0" u="sng" strike="noStrike" baseline="0" dirty="0">
                <a:latin typeface="PTSerif-Regular"/>
              </a:rPr>
              <a:t>without a permit </a:t>
            </a:r>
            <a:r>
              <a:rPr lang="en-US" sz="2800" b="0" i="0" u="none" strike="noStrike" baseline="0" dirty="0">
                <a:latin typeface="PTSerif-Regular"/>
              </a:rPr>
              <a:t>from the </a:t>
            </a:r>
            <a:r>
              <a:rPr lang="en-US" sz="2800" b="0" i="0" u="sng" strike="noStrike" baseline="0" dirty="0">
                <a:latin typeface="PTSerif-Regular"/>
              </a:rPr>
              <a:t>DEQ Director</a:t>
            </a:r>
            <a:r>
              <a:rPr lang="en-US" sz="2800" b="0" i="0" u="none" strike="noStrike" baseline="0" dirty="0">
                <a:latin typeface="PTSerif-Regular"/>
              </a:rPr>
              <a:t>.</a:t>
            </a:r>
            <a:br>
              <a:rPr lang="en-US" sz="2800" b="0" i="0" u="none" strike="noStrike" baseline="0" dirty="0">
                <a:latin typeface="PTSerif-Regular"/>
              </a:rPr>
            </a:br>
            <a:br>
              <a:rPr lang="en-US" sz="2800" b="0" i="0" u="none" strike="noStrike" baseline="0" dirty="0">
                <a:latin typeface="PTSerif-Regular"/>
              </a:rPr>
            </a:br>
            <a:r>
              <a:rPr lang="en-US" sz="2800" b="0" i="0" u="none" strike="noStrike" baseline="0" dirty="0">
                <a:latin typeface="PTSerif-Regular"/>
              </a:rPr>
              <a:t>B. </a:t>
            </a:r>
            <a:r>
              <a:rPr lang="en-US" sz="2800" b="0" i="1" u="sng" strike="noStrike" baseline="0" dirty="0">
                <a:latin typeface="PTSerif-Regular"/>
              </a:rPr>
              <a:t>No application </a:t>
            </a:r>
            <a:r>
              <a:rPr lang="en-US" sz="2800" b="0" i="0" u="sng" strike="noStrike" baseline="0" dirty="0">
                <a:latin typeface="PTSerif-Regular"/>
              </a:rPr>
              <a:t>for a new solid waste management facility permit shall be </a:t>
            </a:r>
            <a:r>
              <a:rPr lang="en-US" sz="2800" b="0" i="1" u="none" strike="noStrike" baseline="0" dirty="0">
                <a:latin typeface="PTSerif-Regular"/>
              </a:rPr>
              <a:t>complete</a:t>
            </a:r>
            <a:r>
              <a:rPr lang="en-US" sz="2800" b="0" i="0" u="none" strike="noStrike" baseline="0" dirty="0">
                <a:latin typeface="PTSerif-Regular"/>
              </a:rPr>
              <a:t> </a:t>
            </a:r>
            <a:r>
              <a:rPr lang="en-US" sz="2800" b="0" i="0" u="sng" strike="noStrike" baseline="0" dirty="0">
                <a:latin typeface="PTSerif-Regular"/>
              </a:rPr>
              <a:t>unless</a:t>
            </a:r>
            <a:r>
              <a:rPr lang="en-US" sz="2800" b="0" i="0" u="none" strike="noStrike" baseline="0" dirty="0">
                <a:latin typeface="PTSerif-Regular"/>
              </a:rPr>
              <a:t> it </a:t>
            </a:r>
            <a:r>
              <a:rPr lang="en-US" sz="2800" b="0" i="0" u="sng" strike="noStrike" baseline="0" dirty="0">
                <a:latin typeface="PTSerif-Regular"/>
              </a:rPr>
              <a:t>contains the following</a:t>
            </a:r>
            <a:r>
              <a:rPr lang="en-US" sz="2800" b="0" i="0" u="none" strike="noStrike" baseline="0" dirty="0">
                <a:latin typeface="PTSerif-Regular"/>
              </a:rPr>
              <a:t>:</a:t>
            </a:r>
            <a:br>
              <a:rPr lang="en-US" sz="2800" b="0" i="0" u="none" strike="noStrike" baseline="0" dirty="0">
                <a:latin typeface="PTSerif-Regular"/>
              </a:rPr>
            </a:br>
            <a:br>
              <a:rPr lang="en-US" sz="2800" b="0" i="0" u="none" strike="noStrike" baseline="0" dirty="0">
                <a:latin typeface="PTSerif-Regular"/>
              </a:rPr>
            </a:br>
            <a:r>
              <a:rPr lang="en-US" sz="2800" b="0" i="0" u="none" strike="noStrike" baseline="0" dirty="0">
                <a:latin typeface="PTSerif-Regular"/>
              </a:rPr>
              <a:t>1.  “</a:t>
            </a:r>
            <a:r>
              <a:rPr lang="en-US" sz="2800" b="0" i="1" u="sng" strike="noStrike" baseline="0" dirty="0">
                <a:latin typeface="PTSerif-Regular"/>
              </a:rPr>
              <a:t>Certification”</a:t>
            </a:r>
            <a:r>
              <a:rPr lang="en-US" sz="2800" b="0" i="0" u="sng" strike="noStrike" baseline="0" dirty="0">
                <a:latin typeface="PTSerif-Regular"/>
              </a:rPr>
              <a:t> from the governing body of the county</a:t>
            </a:r>
            <a:r>
              <a:rPr lang="en-US" sz="2800" b="0" i="0" u="none" strike="noStrike" baseline="0" dirty="0">
                <a:latin typeface="PTSerif-Regular"/>
              </a:rPr>
              <a:t> in which the facility is to be located that the “</a:t>
            </a:r>
            <a:r>
              <a:rPr lang="en-US" sz="2800" b="0" i="1" u="sng" strike="noStrike" baseline="0" dirty="0">
                <a:latin typeface="PTSerif-Regular"/>
              </a:rPr>
              <a:t>location and operation of the facility are consistent with all applicable ordinances”</a:t>
            </a:r>
            <a:r>
              <a:rPr lang="en-US" sz="2800" b="0" i="0" u="sng" strike="noStrike" baseline="0" dirty="0">
                <a:latin typeface="PTSerif-Regular"/>
              </a:rPr>
              <a:t>.</a:t>
            </a:r>
            <a:br>
              <a:rPr lang="en-US" sz="2800" b="0" i="0" u="sng" strike="noStrike" baseline="0" dirty="0">
                <a:latin typeface="PTSerif-Regular"/>
              </a:rPr>
            </a:br>
            <a:br>
              <a:rPr lang="en-US" sz="2800" b="0" i="0" u="sng" strike="noStrike" baseline="0" dirty="0">
                <a:latin typeface="PTSerif-Regular"/>
              </a:rPr>
            </a:br>
            <a:r>
              <a:rPr lang="en-US" sz="2800" b="0" i="0" strike="noStrike" baseline="0" dirty="0">
                <a:latin typeface="PTSerif-Regular"/>
              </a:rPr>
              <a:t>2.  A “</a:t>
            </a:r>
            <a:r>
              <a:rPr lang="en-US" sz="2800" b="0" i="1" u="sng" strike="noStrike" baseline="0" dirty="0">
                <a:latin typeface="PTSerif-Regular"/>
              </a:rPr>
              <a:t>Disclosure Statement”</a:t>
            </a:r>
            <a:r>
              <a:rPr lang="en-US" sz="2800" b="0" i="0" strike="noStrike" baseline="0" dirty="0">
                <a:latin typeface="PTSerif-Regular"/>
              </a:rPr>
              <a:t>.</a:t>
            </a:r>
            <a:br>
              <a:rPr lang="en-US" sz="2800" b="0" i="0" u="sng" strike="noStrike" baseline="0" dirty="0">
                <a:latin typeface="PTSerif-Regular"/>
              </a:rPr>
            </a:br>
            <a:br>
              <a:rPr lang="en-US" sz="2800" b="0" i="0" u="sng" strike="noStrike" baseline="0" dirty="0">
                <a:latin typeface="PTSerif-Regular"/>
              </a:rPr>
            </a:br>
            <a:endParaRPr lang="en-US" sz="2800" u="sng" dirty="0"/>
          </a:p>
        </p:txBody>
      </p:sp>
      <p:sp>
        <p:nvSpPr>
          <p:cNvPr id="5" name="TextBox 4">
            <a:extLst>
              <a:ext uri="{FF2B5EF4-FFF2-40B4-BE49-F238E27FC236}">
                <a16:creationId xmlns:a16="http://schemas.microsoft.com/office/drawing/2014/main" id="{F5612D49-7F85-36F4-3353-838DF39F438C}"/>
              </a:ext>
            </a:extLst>
          </p:cNvPr>
          <p:cNvSpPr txBox="1"/>
          <p:nvPr/>
        </p:nvSpPr>
        <p:spPr>
          <a:xfrm>
            <a:off x="2114550" y="401782"/>
            <a:ext cx="7962900" cy="615553"/>
          </a:xfrm>
          <a:prstGeom prst="rect">
            <a:avLst/>
          </a:prstGeom>
          <a:noFill/>
        </p:spPr>
        <p:txBody>
          <a:bodyPr wrap="square">
            <a:spAutoFit/>
          </a:bodyPr>
          <a:lstStyle/>
          <a:p>
            <a:r>
              <a:rPr kumimoji="0" lang="en-US" sz="3400" b="0" i="0" u="sng" strike="noStrike" kern="1200" cap="none" spc="0" normalizeH="0" baseline="0" noProof="0" dirty="0">
                <a:ln>
                  <a:noFill/>
                </a:ln>
                <a:solidFill>
                  <a:prstClr val="white"/>
                </a:solidFill>
                <a:effectLst/>
                <a:uLnTx/>
                <a:uFillTx/>
                <a:latin typeface="Corbel"/>
                <a:ea typeface="+mj-ea"/>
                <a:cs typeface="+mj-cs"/>
              </a:rPr>
              <a:t>Landfill Host Agreement – Legal Objectives </a:t>
            </a:r>
            <a:endParaRPr lang="en-US" sz="3400" dirty="0"/>
          </a:p>
        </p:txBody>
      </p:sp>
    </p:spTree>
    <p:extLst>
      <p:ext uri="{BB962C8B-B14F-4D97-AF65-F5344CB8AC3E}">
        <p14:creationId xmlns:p14="http://schemas.microsoft.com/office/powerpoint/2010/main" val="2301998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7D32641-4BD0-00B2-0364-61010C698C47}"/>
              </a:ext>
            </a:extLst>
          </p:cNvPr>
          <p:cNvSpPr>
            <a:spLocks noGrp="1"/>
          </p:cNvSpPr>
          <p:nvPr>
            <p:ph type="body" idx="1"/>
          </p:nvPr>
        </p:nvSpPr>
        <p:spPr>
          <a:xfrm>
            <a:off x="914400" y="1295400"/>
            <a:ext cx="10363200" cy="4914900"/>
          </a:xfrm>
        </p:spPr>
        <p:txBody>
          <a:bodyPr>
            <a:normAutofit fontScale="92500"/>
          </a:bodyPr>
          <a:lstStyle/>
          <a:p>
            <a:pPr>
              <a:lnSpc>
                <a:spcPct val="120000"/>
              </a:lnSpc>
            </a:pPr>
            <a:endParaRPr lang="en-US" sz="2400" b="1" u="sng" dirty="0"/>
          </a:p>
          <a:p>
            <a:pPr algn="l">
              <a:lnSpc>
                <a:spcPct val="120000"/>
              </a:lnSpc>
            </a:pPr>
            <a:r>
              <a:rPr lang="en-US" sz="3000" b="1" i="1" u="sng" dirty="0"/>
              <a:t>COUNTY’S SOLID WASTE ORDINANCE</a:t>
            </a:r>
            <a:r>
              <a:rPr lang="en-US" sz="3000" b="1" u="sng" dirty="0"/>
              <a:t> </a:t>
            </a:r>
            <a:r>
              <a:rPr lang="en-US" sz="3000" dirty="0"/>
              <a:t>– </a:t>
            </a:r>
            <a:r>
              <a:rPr lang="en-US" sz="3000" b="1" dirty="0"/>
              <a:t>1/1/2011 &amp; 3/17/2017 </a:t>
            </a:r>
          </a:p>
          <a:p>
            <a:pPr algn="l">
              <a:lnSpc>
                <a:spcPct val="120000"/>
              </a:lnSpc>
            </a:pPr>
            <a:r>
              <a:rPr lang="en-US" sz="3000" dirty="0"/>
              <a:t> </a:t>
            </a:r>
          </a:p>
          <a:p>
            <a:pPr marL="560070" indent="-514350" algn="l">
              <a:lnSpc>
                <a:spcPct val="120000"/>
              </a:lnSpc>
              <a:buFont typeface="+mj-lt"/>
              <a:buAutoNum type="arabicPeriod"/>
            </a:pPr>
            <a:r>
              <a:rPr lang="en-US" sz="3000" b="1" i="1" u="sng" dirty="0"/>
              <a:t>PRIVATE LANDFILLS</a:t>
            </a:r>
            <a:r>
              <a:rPr lang="en-US" sz="3000" dirty="0"/>
              <a:t>.  It shall be unlawful for any person to operate a private landfill or to allow waste to be disposed on or otherwise manage on his property within the county “</a:t>
            </a:r>
            <a:r>
              <a:rPr lang="en-US" sz="3000" b="1" i="1" u="sng" dirty="0"/>
              <a:t>UNLESS PERMITTED” </a:t>
            </a:r>
            <a:r>
              <a:rPr lang="en-US" sz="3000" dirty="0"/>
              <a:t>by the </a:t>
            </a:r>
            <a:r>
              <a:rPr lang="en-US" sz="3000" b="1" u="sng" dirty="0"/>
              <a:t>Virginia Department of Environmental Quality</a:t>
            </a:r>
            <a:r>
              <a:rPr lang="en-US" sz="3000" b="1" dirty="0"/>
              <a:t> </a:t>
            </a:r>
            <a:r>
              <a:rPr lang="en-US" sz="3000" dirty="0"/>
              <a:t>or such other agencies of the Commonwealth of Virginia as may be </a:t>
            </a:r>
            <a:r>
              <a:rPr lang="en-US" sz="3000" u="sng" dirty="0"/>
              <a:t>authorized by law or regulation to permit such activity</a:t>
            </a:r>
            <a:r>
              <a:rPr lang="en-US" sz="3000" dirty="0"/>
              <a:t>. </a:t>
            </a:r>
          </a:p>
          <a:p>
            <a:endParaRPr lang="en-US" dirty="0"/>
          </a:p>
        </p:txBody>
      </p:sp>
      <p:sp>
        <p:nvSpPr>
          <p:cNvPr id="5" name="TextBox 4">
            <a:extLst>
              <a:ext uri="{FF2B5EF4-FFF2-40B4-BE49-F238E27FC236}">
                <a16:creationId xmlns:a16="http://schemas.microsoft.com/office/drawing/2014/main" id="{601D052E-C786-47F6-40B5-3E4BE05A799F}"/>
              </a:ext>
            </a:extLst>
          </p:cNvPr>
          <p:cNvSpPr txBox="1"/>
          <p:nvPr/>
        </p:nvSpPr>
        <p:spPr>
          <a:xfrm>
            <a:off x="2114550" y="401782"/>
            <a:ext cx="7962900" cy="615553"/>
          </a:xfrm>
          <a:prstGeom prst="rect">
            <a:avLst/>
          </a:prstGeom>
          <a:noFill/>
        </p:spPr>
        <p:txBody>
          <a:bodyPr wrap="square">
            <a:spAutoFit/>
          </a:bodyPr>
          <a:lstStyle/>
          <a:p>
            <a:r>
              <a:rPr kumimoji="0" lang="en-US" sz="3400" b="0" i="0" u="sng" strike="noStrike" kern="1200" cap="none" spc="0" normalizeH="0" baseline="0" noProof="0" dirty="0">
                <a:ln>
                  <a:noFill/>
                </a:ln>
                <a:solidFill>
                  <a:prstClr val="white"/>
                </a:solidFill>
                <a:effectLst/>
                <a:uLnTx/>
                <a:uFillTx/>
                <a:latin typeface="Corbel"/>
                <a:ea typeface="+mj-ea"/>
                <a:cs typeface="+mj-cs"/>
              </a:rPr>
              <a:t>Landfill Host Agreement – Legal Objectives </a:t>
            </a:r>
            <a:endParaRPr lang="en-US" sz="3400" dirty="0"/>
          </a:p>
        </p:txBody>
      </p:sp>
    </p:spTree>
    <p:extLst>
      <p:ext uri="{BB962C8B-B14F-4D97-AF65-F5344CB8AC3E}">
        <p14:creationId xmlns:p14="http://schemas.microsoft.com/office/powerpoint/2010/main" val="422869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0391F-80B1-0383-95B0-0EB735B98D43}"/>
              </a:ext>
            </a:extLst>
          </p:cNvPr>
          <p:cNvSpPr>
            <a:spLocks noGrp="1"/>
          </p:cNvSpPr>
          <p:nvPr>
            <p:ph type="title"/>
          </p:nvPr>
        </p:nvSpPr>
        <p:spPr>
          <a:xfrm>
            <a:off x="762000" y="1524000"/>
            <a:ext cx="10210800" cy="4335960"/>
          </a:xfrm>
        </p:spPr>
        <p:txBody>
          <a:bodyPr>
            <a:noAutofit/>
          </a:bodyPr>
          <a:lstStyle/>
          <a:p>
            <a:pPr algn="l"/>
            <a:r>
              <a:rPr lang="en-US" sz="2400" b="0" i="0" u="none" strike="noStrike" baseline="0" dirty="0">
                <a:latin typeface="MinionPro-Regular"/>
              </a:rPr>
              <a:t>3.  </a:t>
            </a:r>
            <a:r>
              <a:rPr lang="en-US" sz="2400" b="0" i="0" u="sng" strike="noStrike" baseline="0" dirty="0">
                <a:latin typeface="PTSerif-Regular"/>
              </a:rPr>
              <a:t>If the applicant proposes to locate </a:t>
            </a:r>
            <a:r>
              <a:rPr lang="en-US" sz="2400" b="0" i="0" u="none" strike="noStrike" baseline="0" dirty="0">
                <a:latin typeface="PTSerif-Regular"/>
              </a:rPr>
              <a:t>the </a:t>
            </a:r>
            <a:r>
              <a:rPr lang="en-US" sz="2400" b="0" i="0" u="sng" strike="noStrike" baseline="0" dirty="0">
                <a:latin typeface="PTSerif-Regular"/>
              </a:rPr>
              <a:t>facility on property “</a:t>
            </a:r>
            <a:r>
              <a:rPr lang="en-US" sz="2400" b="0" i="1" u="sng" strike="noStrike" baseline="0" dirty="0">
                <a:latin typeface="PTSerif-Regular"/>
              </a:rPr>
              <a:t>not governed by any county zoning ordinance”</a:t>
            </a:r>
            <a:r>
              <a:rPr lang="en-US" sz="2400" b="0" i="0" u="none" strike="noStrike" baseline="0" dirty="0">
                <a:latin typeface="PTSerif-Regular"/>
              </a:rPr>
              <a:t>, </a:t>
            </a:r>
            <a:r>
              <a:rPr lang="en-US" sz="2400" b="0" i="1" u="sng" strike="noStrike" baseline="0" dirty="0">
                <a:latin typeface="PTSerif-Regular"/>
              </a:rPr>
              <a:t>certification</a:t>
            </a:r>
            <a:r>
              <a:rPr lang="en-US" sz="2400" b="0" i="0" u="sng" strike="noStrike" baseline="0" dirty="0">
                <a:latin typeface="PTSerif-Regular"/>
              </a:rPr>
              <a:t> from the governing body </a:t>
            </a:r>
            <a:r>
              <a:rPr lang="en-US" sz="2400" b="0" i="0" u="none" strike="noStrike" baseline="0" dirty="0">
                <a:latin typeface="PTSerif-Regular"/>
              </a:rPr>
              <a:t>that it has </a:t>
            </a:r>
            <a:r>
              <a:rPr lang="en-US" sz="2400" b="0" i="0" u="sng" strike="noStrike" baseline="0" dirty="0">
                <a:latin typeface="PTSerif-Regular"/>
              </a:rPr>
              <a:t>held a public hearing</a:t>
            </a:r>
            <a:r>
              <a:rPr lang="en-US" sz="2400" b="0" i="0" u="none" strike="noStrike" baseline="0" dirty="0">
                <a:latin typeface="PTSerif-Regular"/>
              </a:rPr>
              <a:t> to receive </a:t>
            </a:r>
            <a:r>
              <a:rPr lang="en-US" sz="2400" b="0" i="0" u="sng" strike="noStrike" baseline="0" dirty="0">
                <a:latin typeface="PTSerif-Regular"/>
              </a:rPr>
              <a:t>public comment </a:t>
            </a:r>
            <a:r>
              <a:rPr lang="en-US" sz="2400" b="0" i="0" u="none" strike="noStrike" baseline="0" dirty="0">
                <a:latin typeface="PTSerif-Regular"/>
              </a:rPr>
              <a:t>on the proposed facility.</a:t>
            </a:r>
            <a:br>
              <a:rPr lang="en-US" sz="2400" b="0" i="0" u="none" strike="noStrike" baseline="0" dirty="0">
                <a:latin typeface="PTSerif-Regular"/>
              </a:rPr>
            </a:br>
            <a:br>
              <a:rPr lang="en-US" sz="2500" b="0" i="0" u="none" strike="noStrike" baseline="0" dirty="0">
                <a:latin typeface="MinionPro-Regular"/>
              </a:rPr>
            </a:br>
            <a:r>
              <a:rPr lang="en-US" sz="2500" b="0" i="0" u="none" strike="noStrike" baseline="0" dirty="0">
                <a:latin typeface="MinionPro-Regular"/>
              </a:rPr>
              <a:t>4.  </a:t>
            </a:r>
            <a:r>
              <a:rPr lang="en-US" sz="2500" b="0" i="0" u="none" strike="noStrike" baseline="0" dirty="0">
                <a:latin typeface="PTSerif-Regular"/>
              </a:rPr>
              <a:t>If the </a:t>
            </a:r>
            <a:r>
              <a:rPr lang="en-US" sz="2500" b="0" i="0" u="sng" strike="noStrike" baseline="0" dirty="0">
                <a:latin typeface="PTSerif-Regular"/>
              </a:rPr>
              <a:t>applicant proposes to operate a new sanitary landfill</a:t>
            </a:r>
            <a:r>
              <a:rPr lang="en-US" sz="2500" b="0" i="0" u="none" strike="noStrike" baseline="0" dirty="0">
                <a:latin typeface="PTSerif-Regular"/>
              </a:rPr>
              <a:t>, </a:t>
            </a:r>
            <a:r>
              <a:rPr lang="en-US" sz="2500" b="0" i="0" u="sng" strike="noStrike" baseline="0" dirty="0">
                <a:latin typeface="PTSerif-Regular"/>
              </a:rPr>
              <a:t>a </a:t>
            </a:r>
            <a:r>
              <a:rPr lang="en-US" sz="2500" b="0" i="1" u="sng" strike="noStrike" baseline="0" dirty="0">
                <a:latin typeface="PTSerif-Regular"/>
              </a:rPr>
              <a:t>statement</a:t>
            </a:r>
            <a:r>
              <a:rPr lang="en-US" sz="2500" b="0" i="0" u="none" strike="noStrike" baseline="0" dirty="0">
                <a:latin typeface="PTSerif-Regular"/>
              </a:rPr>
              <a:t>, including a </a:t>
            </a:r>
            <a:r>
              <a:rPr lang="en-US" sz="2500" b="0" i="0" u="sng" strike="noStrike" baseline="0" dirty="0">
                <a:latin typeface="PTSerif-Regular"/>
              </a:rPr>
              <a:t>description of the steps taken by the applicant</a:t>
            </a:r>
            <a:r>
              <a:rPr lang="en-US" sz="2500" b="0" i="0" u="none" strike="noStrike" baseline="0" dirty="0">
                <a:latin typeface="PTSerif-Regular"/>
              </a:rPr>
              <a:t> to seek the </a:t>
            </a:r>
            <a:r>
              <a:rPr lang="en-US" sz="2500" b="0" i="0" u="sng" strike="noStrike" baseline="0" dirty="0">
                <a:latin typeface="PTSerif-Regular"/>
              </a:rPr>
              <a:t>comments of the residents of the area </a:t>
            </a:r>
            <a:r>
              <a:rPr lang="en-US" sz="2500" b="0" i="0" u="none" strike="noStrike" baseline="0" dirty="0">
                <a:latin typeface="PTSerif-Regular"/>
              </a:rPr>
              <a:t>where the </a:t>
            </a:r>
            <a:r>
              <a:rPr lang="en-US" sz="2500" b="0" i="0" u="sng" strike="noStrike" baseline="0" dirty="0">
                <a:latin typeface="PTSerif-Regular"/>
              </a:rPr>
              <a:t>sanitary landfill </a:t>
            </a:r>
            <a:r>
              <a:rPr lang="en-US" sz="2500" b="0" i="0" u="none" strike="noStrike" baseline="0" dirty="0">
                <a:latin typeface="PTSerif-Regular"/>
              </a:rPr>
              <a:t>is proposed </a:t>
            </a:r>
            <a:r>
              <a:rPr lang="en-US" sz="2500" b="0" i="0" strike="noStrike" baseline="0" dirty="0">
                <a:latin typeface="PTSerif-Regular"/>
              </a:rPr>
              <a:t>to be located</a:t>
            </a:r>
            <a:r>
              <a:rPr lang="en-US" sz="2500" b="0" i="0" u="none" strike="noStrike" baseline="0" dirty="0">
                <a:latin typeface="PTSerif-Regular"/>
              </a:rPr>
              <a:t>, regarding the “</a:t>
            </a:r>
            <a:r>
              <a:rPr lang="en-US" sz="2500" b="0" i="0" u="sng" strike="noStrike" baseline="0" dirty="0">
                <a:latin typeface="PTSerif-Regular"/>
              </a:rPr>
              <a:t>siting and operation” </a:t>
            </a:r>
            <a:r>
              <a:rPr lang="en-US" sz="2500" b="0" i="0" u="none" strike="noStrike" baseline="0" dirty="0">
                <a:latin typeface="PTSerif-Regular"/>
              </a:rPr>
              <a:t>of the </a:t>
            </a:r>
            <a:r>
              <a:rPr lang="en-US" sz="2500" b="0" i="0" u="sng" strike="noStrike" baseline="0" dirty="0">
                <a:latin typeface="PTSerif-Regular"/>
              </a:rPr>
              <a:t>proposed sanitary landfill</a:t>
            </a:r>
            <a:r>
              <a:rPr lang="en-US" sz="2500" b="0" i="0" u="none" strike="noStrike" baseline="0" dirty="0">
                <a:latin typeface="PTSerif-Regular"/>
              </a:rPr>
              <a:t>.</a:t>
            </a:r>
            <a:br>
              <a:rPr lang="en-US" sz="2500" b="0" i="0" u="none" strike="noStrike" baseline="0" dirty="0">
                <a:latin typeface="PTSerif-Regular"/>
              </a:rPr>
            </a:br>
            <a:br>
              <a:rPr lang="en-US" sz="2500" b="0" i="0" u="none" strike="noStrike" baseline="0" dirty="0">
                <a:latin typeface="PTSerif-Regular"/>
              </a:rPr>
            </a:br>
            <a:endParaRPr lang="en-US" sz="2500" dirty="0"/>
          </a:p>
        </p:txBody>
      </p:sp>
      <p:sp>
        <p:nvSpPr>
          <p:cNvPr id="5" name="TextBox 4">
            <a:extLst>
              <a:ext uri="{FF2B5EF4-FFF2-40B4-BE49-F238E27FC236}">
                <a16:creationId xmlns:a16="http://schemas.microsoft.com/office/drawing/2014/main" id="{52223451-D0DB-8EC4-68D2-A91860D14C58}"/>
              </a:ext>
            </a:extLst>
          </p:cNvPr>
          <p:cNvSpPr txBox="1"/>
          <p:nvPr/>
        </p:nvSpPr>
        <p:spPr>
          <a:xfrm>
            <a:off x="2114550" y="401782"/>
            <a:ext cx="7962900" cy="615553"/>
          </a:xfrm>
          <a:prstGeom prst="rect">
            <a:avLst/>
          </a:prstGeom>
          <a:noFill/>
        </p:spPr>
        <p:txBody>
          <a:bodyPr wrap="square">
            <a:spAutoFit/>
          </a:bodyPr>
          <a:lstStyle/>
          <a:p>
            <a:r>
              <a:rPr kumimoji="0" lang="en-US" sz="3400" b="0" i="0" u="sng" strike="noStrike" kern="1200" cap="none" spc="0" normalizeH="0" baseline="0" noProof="0" dirty="0">
                <a:ln>
                  <a:noFill/>
                </a:ln>
                <a:solidFill>
                  <a:prstClr val="white"/>
                </a:solidFill>
                <a:effectLst/>
                <a:uLnTx/>
                <a:uFillTx/>
                <a:latin typeface="Corbel"/>
                <a:ea typeface="+mj-ea"/>
                <a:cs typeface="+mj-cs"/>
              </a:rPr>
              <a:t>Landfill Host Agreement – Legal Objectives </a:t>
            </a:r>
            <a:endParaRPr lang="en-US" sz="3400" dirty="0"/>
          </a:p>
        </p:txBody>
      </p:sp>
    </p:spTree>
    <p:extLst>
      <p:ext uri="{BB962C8B-B14F-4D97-AF65-F5344CB8AC3E}">
        <p14:creationId xmlns:p14="http://schemas.microsoft.com/office/powerpoint/2010/main" val="989827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D3D77-EEAB-91EA-42A8-D3408C32F240}"/>
              </a:ext>
            </a:extLst>
          </p:cNvPr>
          <p:cNvSpPr>
            <a:spLocks noGrp="1"/>
          </p:cNvSpPr>
          <p:nvPr>
            <p:ph type="title"/>
          </p:nvPr>
        </p:nvSpPr>
        <p:spPr>
          <a:xfrm>
            <a:off x="952500" y="3657600"/>
            <a:ext cx="10287000" cy="2667000"/>
          </a:xfrm>
        </p:spPr>
        <p:txBody>
          <a:bodyPr>
            <a:noAutofit/>
          </a:bodyPr>
          <a:lstStyle/>
          <a:p>
            <a:pPr algn="l"/>
            <a:r>
              <a:rPr lang="en-US" sz="2400" b="0" i="0" u="none" strike="noStrike" baseline="0" dirty="0">
                <a:latin typeface="PTSerif-Regular"/>
              </a:rPr>
              <a:t>5.  “</a:t>
            </a:r>
            <a:r>
              <a:rPr lang="en-US" sz="2200" b="0" i="1" u="sng" strike="noStrike" baseline="0" dirty="0">
                <a:latin typeface="PTSerif-Regular"/>
              </a:rPr>
              <a:t>If the applicant is a local government or public authority” </a:t>
            </a:r>
            <a:r>
              <a:rPr lang="en-US" sz="2200" b="0" i="0" u="none" strike="noStrike" baseline="0" dirty="0">
                <a:latin typeface="PTSerif-Regular"/>
              </a:rPr>
              <a:t>that proposes to operate a new municipal sanitary landfill, a statement, including a description of the steps taken by the applicant to seek the comments of the residents of the area where the sanitary landfill is proposed to be located, regarding the siting and operation of the proposed sanitary landfill. The public comment steps </a:t>
            </a:r>
            <a:r>
              <a:rPr lang="en-US" sz="2200" b="0" i="0" u="sng" strike="noStrike" baseline="0" dirty="0">
                <a:latin typeface="PTSerif-Regular"/>
              </a:rPr>
              <a:t>shall include </a:t>
            </a:r>
            <a:r>
              <a:rPr lang="en-US" sz="2200" b="0" i="0" u="none" strike="noStrike" baseline="0" dirty="0">
                <a:latin typeface="PTSerif-Regular"/>
              </a:rPr>
              <a:t>the </a:t>
            </a:r>
            <a:r>
              <a:rPr lang="en-US" sz="2200" b="0" i="0" u="sng" strike="noStrike" baseline="0" dirty="0">
                <a:latin typeface="PTSerif-Regular"/>
              </a:rPr>
              <a:t>formation of </a:t>
            </a:r>
            <a:r>
              <a:rPr lang="en-US" sz="2200" b="0" i="0" u="none" strike="noStrike" baseline="0" dirty="0">
                <a:latin typeface="PTSerif-Regular"/>
              </a:rPr>
              <a:t>a </a:t>
            </a:r>
            <a:r>
              <a:rPr lang="en-US" sz="2200" b="0" i="0" u="sng" strike="noStrike" baseline="0" dirty="0">
                <a:latin typeface="PTSerif-Regular"/>
              </a:rPr>
              <a:t>citizens' advisory group </a:t>
            </a:r>
            <a:r>
              <a:rPr lang="en-US" sz="2200" b="0" i="0" u="none" strike="noStrike" baseline="0" dirty="0">
                <a:latin typeface="PTSerif-Regular"/>
              </a:rPr>
              <a:t>to assist the locality or public authority with the selection of a proposed site for the sanitary landfill – “</a:t>
            </a:r>
            <a:r>
              <a:rPr lang="en-US" sz="2200" b="0" i="1" u="sng" strike="noStrike" baseline="0" dirty="0">
                <a:latin typeface="PTSerif-Regular"/>
              </a:rPr>
              <a:t>Not Applicable”</a:t>
            </a:r>
            <a:r>
              <a:rPr lang="en-US" sz="2200" b="0" i="1" u="none" strike="noStrike" baseline="0" dirty="0">
                <a:latin typeface="PTSerif-Regular"/>
              </a:rPr>
              <a:t>. </a:t>
            </a:r>
            <a:br>
              <a:rPr lang="en-US" sz="2200" b="0" i="1" u="none" strike="noStrike" baseline="0" dirty="0">
                <a:latin typeface="PTSerif-Regular"/>
              </a:rPr>
            </a:br>
            <a:br>
              <a:rPr lang="en-US" sz="2200" b="0" i="0" u="none" strike="noStrike" baseline="0" dirty="0">
                <a:latin typeface="PTSerif-Regular"/>
              </a:rPr>
            </a:br>
            <a:r>
              <a:rPr lang="en-US" sz="2200" b="0" i="0" u="none" strike="noStrike" baseline="0" dirty="0">
                <a:latin typeface="PTSerif-Regular"/>
              </a:rPr>
              <a:t>6.  “</a:t>
            </a:r>
            <a:r>
              <a:rPr lang="en-US" sz="2200" b="0" i="1" u="sng" strike="noStrike" baseline="0" dirty="0">
                <a:latin typeface="PTSerif-Regular"/>
              </a:rPr>
              <a:t>If the application is for a new municipal solid waste landfill”</a:t>
            </a:r>
            <a:r>
              <a:rPr lang="en-US" sz="2200" b="0" i="0" u="none" strike="noStrike" baseline="0" dirty="0">
                <a:latin typeface="PTSerif-Regular"/>
              </a:rPr>
              <a:t>, </a:t>
            </a:r>
            <a:r>
              <a:rPr lang="en-US" sz="2200" b="0" i="0" u="sng" strike="noStrike" baseline="0" dirty="0">
                <a:latin typeface="PTSerif-Regular"/>
              </a:rPr>
              <a:t>a statement</a:t>
            </a:r>
            <a:r>
              <a:rPr lang="en-US" sz="2200" b="0" i="0" u="none" strike="noStrike" baseline="0" dirty="0">
                <a:latin typeface="PTSerif-Regular"/>
              </a:rPr>
              <a:t>, signed by the </a:t>
            </a:r>
            <a:r>
              <a:rPr lang="en-US" sz="2200" b="0" i="0" u="sng" strike="noStrike" baseline="0" dirty="0">
                <a:latin typeface="PTSerif-Regular"/>
              </a:rPr>
              <a:t>applicant</a:t>
            </a:r>
            <a:r>
              <a:rPr lang="en-US" sz="2200" b="0" i="0" u="none" strike="noStrike" baseline="0" dirty="0">
                <a:latin typeface="PTSerif-Regular"/>
              </a:rPr>
              <a:t>, </a:t>
            </a:r>
            <a:r>
              <a:rPr lang="en-US" sz="2200" b="0" i="0" u="sng" strike="noStrike" baseline="0" dirty="0">
                <a:latin typeface="PTSerif-Regular"/>
              </a:rPr>
              <a:t>guaranteeing</a:t>
            </a:r>
            <a:r>
              <a:rPr lang="en-US" sz="2200" b="0" i="0" u="none" strike="noStrike" baseline="0" dirty="0">
                <a:latin typeface="PTSerif-Regular"/>
              </a:rPr>
              <a:t> that </a:t>
            </a:r>
            <a:r>
              <a:rPr lang="en-US" sz="2200" b="0" i="1" u="sng" strike="noStrike" baseline="0" dirty="0">
                <a:latin typeface="PTSerif-Regular"/>
              </a:rPr>
              <a:t>sufficient disposal capacity </a:t>
            </a:r>
            <a:r>
              <a:rPr lang="en-US" sz="2200" b="0" i="0" u="none" strike="noStrike" baseline="0" dirty="0">
                <a:latin typeface="PTSerif-Regular"/>
              </a:rPr>
              <a:t>will be available in the facility to </a:t>
            </a:r>
            <a:r>
              <a:rPr lang="en-US" sz="2200" b="0" i="0" u="sng" strike="noStrike" baseline="0" dirty="0">
                <a:latin typeface="PTSerif-Regular"/>
              </a:rPr>
              <a:t>enable localities </a:t>
            </a:r>
            <a:r>
              <a:rPr lang="en-US" sz="2200" b="0" i="0" u="none" strike="noStrike" baseline="0" dirty="0">
                <a:latin typeface="PTSerif-Regular"/>
              </a:rPr>
              <a:t>within the Commonwealth </a:t>
            </a:r>
            <a:r>
              <a:rPr lang="en-US" sz="2200" b="0" i="0" u="sng" strike="noStrike" baseline="0" dirty="0">
                <a:latin typeface="PTSerif-Regular"/>
              </a:rPr>
              <a:t>to comply with solid waste management plans </a:t>
            </a:r>
            <a:r>
              <a:rPr lang="en-US" sz="2200" b="0" i="0" u="none" strike="noStrike" baseline="0" dirty="0">
                <a:latin typeface="PTSerif-Regular"/>
              </a:rPr>
              <a:t>developed pursuant to § 10.1-1411, and </a:t>
            </a:r>
            <a:r>
              <a:rPr lang="en-US" sz="2200" b="0" i="0" u="sng" strike="noStrike" baseline="0" dirty="0">
                <a:latin typeface="PTSerif-Regular"/>
              </a:rPr>
              <a:t>certifying that such localities will be allowed to contract for and to reserve disposal capacity in the facility</a:t>
            </a:r>
            <a:r>
              <a:rPr lang="en-US" sz="2200" b="0" i="0" u="none" strike="noStrike" baseline="0" dirty="0">
                <a:latin typeface="PTSerif-Regular"/>
              </a:rPr>
              <a:t>.</a:t>
            </a:r>
            <a:endParaRPr lang="en-US" sz="2200" dirty="0"/>
          </a:p>
        </p:txBody>
      </p:sp>
      <p:sp>
        <p:nvSpPr>
          <p:cNvPr id="4" name="TextBox 3">
            <a:extLst>
              <a:ext uri="{FF2B5EF4-FFF2-40B4-BE49-F238E27FC236}">
                <a16:creationId xmlns:a16="http://schemas.microsoft.com/office/drawing/2014/main" id="{29FC7F77-B5A2-F91F-6964-0CDC926DD4F8}"/>
              </a:ext>
            </a:extLst>
          </p:cNvPr>
          <p:cNvSpPr txBox="1"/>
          <p:nvPr/>
        </p:nvSpPr>
        <p:spPr>
          <a:xfrm>
            <a:off x="2114550" y="401782"/>
            <a:ext cx="7962900" cy="615553"/>
          </a:xfrm>
          <a:prstGeom prst="rect">
            <a:avLst/>
          </a:prstGeom>
          <a:noFill/>
        </p:spPr>
        <p:txBody>
          <a:bodyPr wrap="square">
            <a:spAutoFit/>
          </a:bodyPr>
          <a:lstStyle/>
          <a:p>
            <a:r>
              <a:rPr kumimoji="0" lang="en-US" sz="3400" b="0" i="0" u="sng" strike="noStrike" kern="1200" cap="none" spc="0" normalizeH="0" baseline="0" noProof="0" dirty="0">
                <a:ln>
                  <a:noFill/>
                </a:ln>
                <a:solidFill>
                  <a:prstClr val="white"/>
                </a:solidFill>
                <a:effectLst/>
                <a:uLnTx/>
                <a:uFillTx/>
                <a:latin typeface="Corbel"/>
                <a:ea typeface="+mj-ea"/>
                <a:cs typeface="+mj-cs"/>
              </a:rPr>
              <a:t>Landfill Host Agreement – Legal Objectives </a:t>
            </a:r>
            <a:endParaRPr lang="en-US" sz="3400" dirty="0"/>
          </a:p>
        </p:txBody>
      </p:sp>
    </p:spTree>
    <p:extLst>
      <p:ext uri="{BB962C8B-B14F-4D97-AF65-F5344CB8AC3E}">
        <p14:creationId xmlns:p14="http://schemas.microsoft.com/office/powerpoint/2010/main" val="3591907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80BEB89-ADD2-BFE1-AD05-3943588B0013}"/>
              </a:ext>
            </a:extLst>
          </p:cNvPr>
          <p:cNvSpPr>
            <a:spLocks noGrp="1"/>
          </p:cNvSpPr>
          <p:nvPr>
            <p:ph type="body" idx="1"/>
          </p:nvPr>
        </p:nvSpPr>
        <p:spPr>
          <a:xfrm>
            <a:off x="609600" y="1191491"/>
            <a:ext cx="10668000" cy="5457306"/>
          </a:xfrm>
        </p:spPr>
        <p:txBody>
          <a:bodyPr>
            <a:normAutofit/>
          </a:bodyPr>
          <a:lstStyle/>
          <a:p>
            <a:pPr algn="l"/>
            <a:r>
              <a:rPr lang="en-US" sz="2400" b="0" i="0" u="none" strike="noStrike" baseline="0" dirty="0">
                <a:latin typeface="PTSerif-Regular"/>
              </a:rPr>
              <a:t>7.  </a:t>
            </a:r>
            <a:r>
              <a:rPr lang="en-US" sz="2400" b="0" i="0" u="sng" strike="noStrike" baseline="0" dirty="0">
                <a:latin typeface="PTSerif-Regular"/>
              </a:rPr>
              <a:t>If the application is for a new municipal solid waste landfill</a:t>
            </a:r>
            <a:r>
              <a:rPr lang="en-US" sz="2400" b="0" i="0" u="none" strike="noStrike" baseline="0" dirty="0">
                <a:latin typeface="PTSerif-Regular"/>
              </a:rPr>
              <a:t>, </a:t>
            </a:r>
            <a:r>
              <a:rPr lang="en-US" sz="2400" b="0" i="0" u="sng" strike="noStrike" baseline="0" dirty="0">
                <a:latin typeface="PTSerif-Regular"/>
              </a:rPr>
              <a:t>certification from the governing body of the locality </a:t>
            </a:r>
            <a:r>
              <a:rPr lang="en-US" sz="2400" b="0" i="0" u="none" strike="noStrike" baseline="0" dirty="0">
                <a:latin typeface="PTSerif-Regular"/>
              </a:rPr>
              <a:t>in which the facility would be located that a “</a:t>
            </a:r>
            <a:r>
              <a:rPr lang="en-US" i="1" u="sng" dirty="0">
                <a:latin typeface="PTSerif-Regular"/>
              </a:rPr>
              <a:t>HOST AGREEMENT”</a:t>
            </a:r>
            <a:r>
              <a:rPr lang="en-US" sz="2400" b="0" i="1" u="sng" strike="noStrike" baseline="0" dirty="0">
                <a:latin typeface="PTSerif-Regular"/>
              </a:rPr>
              <a:t> </a:t>
            </a:r>
            <a:r>
              <a:rPr lang="en-US" sz="2400" b="0" i="0" u="none" strike="noStrike" baseline="0" dirty="0">
                <a:latin typeface="PTSerif-Regular"/>
              </a:rPr>
              <a:t>has been reached </a:t>
            </a:r>
            <a:r>
              <a:rPr lang="en-US" sz="2400" b="0" i="0" u="sng" strike="noStrike" baseline="0" dirty="0">
                <a:latin typeface="PTSerif-Regular"/>
              </a:rPr>
              <a:t>between</a:t>
            </a:r>
            <a:r>
              <a:rPr lang="en-US" sz="2400" b="0" i="0" u="none" strike="noStrike" baseline="0" dirty="0">
                <a:latin typeface="PTSerif-Regular"/>
              </a:rPr>
              <a:t> the </a:t>
            </a:r>
            <a:r>
              <a:rPr lang="en-US" sz="2400" b="0" i="0" u="sng" strike="noStrike" baseline="0" dirty="0">
                <a:latin typeface="PTSerif-Regular"/>
              </a:rPr>
              <a:t>applicant</a:t>
            </a:r>
            <a:r>
              <a:rPr lang="en-US" sz="2400" b="0" i="0" u="none" strike="noStrike" baseline="0" dirty="0">
                <a:latin typeface="PTSerif-Regular"/>
              </a:rPr>
              <a:t> </a:t>
            </a:r>
            <a:r>
              <a:rPr lang="en-US" sz="2400" b="0" i="0" u="sng" strike="noStrike" baseline="0" dirty="0">
                <a:latin typeface="PTSerif-Regular"/>
              </a:rPr>
              <a:t>and the governing body.</a:t>
            </a:r>
          </a:p>
          <a:p>
            <a:pPr algn="l"/>
            <a:endParaRPr lang="en-US" u="sng" dirty="0">
              <a:latin typeface="PTSerif-Regular"/>
            </a:endParaRPr>
          </a:p>
          <a:p>
            <a:pPr algn="l"/>
            <a:r>
              <a:rPr lang="en-US" sz="2400" b="0" i="0" u="none" strike="noStrike" baseline="0" dirty="0">
                <a:latin typeface="PTSerif-Regular"/>
              </a:rPr>
              <a:t>The “</a:t>
            </a:r>
            <a:r>
              <a:rPr lang="en-US" i="1" u="sng" dirty="0">
                <a:latin typeface="PTSerif-Regular"/>
              </a:rPr>
              <a:t>Host A</a:t>
            </a:r>
            <a:r>
              <a:rPr lang="en-US" sz="2400" b="0" i="1" u="sng" strike="noStrike" baseline="0" dirty="0">
                <a:latin typeface="PTSerif-Regular"/>
              </a:rPr>
              <a:t>greement” shall</a:t>
            </a:r>
            <a:r>
              <a:rPr lang="en-US" sz="2400" b="0" i="0" u="none" strike="noStrike" baseline="0" dirty="0">
                <a:latin typeface="PTSerif-Regular"/>
              </a:rPr>
              <a:t>, at a minimum, have </a:t>
            </a:r>
            <a:r>
              <a:rPr lang="en-US" sz="2400" b="0" i="0" u="sng" strike="noStrike" baseline="0" dirty="0">
                <a:latin typeface="PTSerif-Regular"/>
              </a:rPr>
              <a:t>provisions</a:t>
            </a:r>
            <a:r>
              <a:rPr lang="en-US" sz="2400" b="0" i="0" u="none" strike="noStrike" baseline="0" dirty="0">
                <a:latin typeface="PTSerif-Regular"/>
              </a:rPr>
              <a:t> covering:</a:t>
            </a:r>
          </a:p>
          <a:p>
            <a:pPr algn="l"/>
            <a:endParaRPr lang="en-US" dirty="0">
              <a:latin typeface="PTSerif-Regular"/>
            </a:endParaRPr>
          </a:p>
          <a:p>
            <a:pPr algn="l"/>
            <a:r>
              <a:rPr lang="en-US" sz="2400" b="0" i="0" u="none" strike="noStrike" baseline="0" dirty="0">
                <a:latin typeface="PTSerif-Regular"/>
              </a:rPr>
              <a:t>(</a:t>
            </a:r>
            <a:r>
              <a:rPr lang="en-US" sz="2400" b="0" i="0" u="none" strike="noStrike" baseline="0" dirty="0" err="1">
                <a:latin typeface="PTSerif-Regular"/>
              </a:rPr>
              <a:t>i</a:t>
            </a:r>
            <a:r>
              <a:rPr lang="en-US" sz="2400" b="0" i="0" u="none" strike="noStrike" baseline="0" dirty="0">
                <a:latin typeface="PTSerif-Regular"/>
              </a:rPr>
              <a:t>) the amount of “</a:t>
            </a:r>
            <a:r>
              <a:rPr lang="en-US" sz="2400" b="0" i="1" u="sng" strike="noStrike" baseline="0" dirty="0">
                <a:latin typeface="PTSerif-Regular"/>
              </a:rPr>
              <a:t>financial compensation” </a:t>
            </a:r>
            <a:r>
              <a:rPr lang="en-US" sz="2400" b="0" i="0" u="none" strike="noStrike" baseline="0" dirty="0">
                <a:latin typeface="PTSerif-Regular"/>
              </a:rPr>
              <a:t>the applicant will provide the host locality</a:t>
            </a:r>
          </a:p>
          <a:p>
            <a:pPr algn="l"/>
            <a:endParaRPr lang="en-US" dirty="0">
              <a:latin typeface="PTSerif-Regular"/>
            </a:endParaRPr>
          </a:p>
          <a:p>
            <a:pPr algn="l"/>
            <a:r>
              <a:rPr lang="en-US" sz="2400" b="0" i="0" u="none" strike="noStrike" baseline="0" dirty="0">
                <a:latin typeface="PTSerif-Regular"/>
              </a:rPr>
              <a:t>(ii) “</a:t>
            </a:r>
            <a:r>
              <a:rPr lang="en-US" sz="2400" b="0" i="1" u="sng" strike="noStrike" baseline="0" dirty="0">
                <a:latin typeface="PTSerif-Regular"/>
              </a:rPr>
              <a:t>daily travel routes and traffic volumes”</a:t>
            </a:r>
          </a:p>
          <a:p>
            <a:pPr algn="l"/>
            <a:endParaRPr lang="en-US" dirty="0">
              <a:latin typeface="PTSerif-Regular"/>
            </a:endParaRPr>
          </a:p>
          <a:p>
            <a:pPr algn="l"/>
            <a:r>
              <a:rPr lang="en-US" sz="2400" b="0" i="0" u="none" strike="noStrike" baseline="0" dirty="0">
                <a:latin typeface="PTSerif-Regular"/>
              </a:rPr>
              <a:t>(iii) the “</a:t>
            </a:r>
            <a:r>
              <a:rPr lang="en-US" sz="2400" b="0" i="1" u="sng" strike="noStrike" baseline="0" dirty="0">
                <a:latin typeface="PTSerif-Regular"/>
              </a:rPr>
              <a:t>daily disposal limit”</a:t>
            </a:r>
          </a:p>
          <a:p>
            <a:pPr algn="l"/>
            <a:endParaRPr lang="en-US" dirty="0">
              <a:latin typeface="PTSerif-Regular"/>
            </a:endParaRPr>
          </a:p>
          <a:p>
            <a:pPr algn="l"/>
            <a:r>
              <a:rPr lang="en-US" sz="2400" b="0" i="0" u="none" strike="noStrike" baseline="0" dirty="0">
                <a:latin typeface="PTSerif-Regular"/>
              </a:rPr>
              <a:t>(iv) the anticipated “</a:t>
            </a:r>
            <a:r>
              <a:rPr lang="en-US" sz="2400" b="0" i="1" u="sng" strike="noStrike" baseline="0" dirty="0">
                <a:latin typeface="PTSerif-Regular"/>
              </a:rPr>
              <a:t>service </a:t>
            </a:r>
            <a:r>
              <a:rPr lang="en-US" sz="2400" b="0" i="1" u="sng" strike="noStrike" baseline="0" dirty="0" err="1">
                <a:latin typeface="PTSerif-Regular"/>
              </a:rPr>
              <a:t>area”</a:t>
            </a:r>
            <a:r>
              <a:rPr lang="en-US" sz="2400" b="0" i="0" u="none" strike="noStrike" baseline="0" dirty="0" err="1">
                <a:latin typeface="PTSerif-Regular"/>
              </a:rPr>
              <a:t>of</a:t>
            </a:r>
            <a:r>
              <a:rPr lang="en-US" sz="2400" b="0" i="0" u="none" strike="noStrike" baseline="0" dirty="0">
                <a:latin typeface="PTSerif-Regular"/>
              </a:rPr>
              <a:t> the facility</a:t>
            </a:r>
            <a:endParaRPr lang="en-US" dirty="0"/>
          </a:p>
        </p:txBody>
      </p:sp>
      <p:sp>
        <p:nvSpPr>
          <p:cNvPr id="4" name="Title 1">
            <a:extLst>
              <a:ext uri="{FF2B5EF4-FFF2-40B4-BE49-F238E27FC236}">
                <a16:creationId xmlns:a16="http://schemas.microsoft.com/office/drawing/2014/main" id="{CC0D9970-584C-6521-F455-5B1EB9964E0E}"/>
              </a:ext>
            </a:extLst>
          </p:cNvPr>
          <p:cNvSpPr txBox="1">
            <a:spLocks/>
          </p:cNvSpPr>
          <p:nvPr/>
        </p:nvSpPr>
        <p:spPr>
          <a:xfrm>
            <a:off x="2316480" y="181494"/>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2616398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E9DA687-21EA-5ED3-F4AD-93D4DAD6CCFC}"/>
              </a:ext>
            </a:extLst>
          </p:cNvPr>
          <p:cNvSpPr>
            <a:spLocks noGrp="1"/>
          </p:cNvSpPr>
          <p:nvPr>
            <p:ph type="body" idx="1"/>
          </p:nvPr>
        </p:nvSpPr>
        <p:spPr>
          <a:xfrm>
            <a:off x="1295400" y="1295400"/>
            <a:ext cx="10515600" cy="1143000"/>
          </a:xfrm>
        </p:spPr>
        <p:txBody>
          <a:bodyPr>
            <a:noAutofit/>
          </a:bodyPr>
          <a:lstStyle/>
          <a:p>
            <a:pPr algn="l"/>
            <a:r>
              <a:rPr lang="en-US" sz="3000" dirty="0">
                <a:latin typeface="PTSerif-Regular"/>
              </a:rPr>
              <a:t>(v)  “</a:t>
            </a:r>
            <a:r>
              <a:rPr lang="en-US" sz="3000" i="1" u="sng" dirty="0">
                <a:latin typeface="PTSerif-Regular"/>
              </a:rPr>
              <a:t>H</a:t>
            </a:r>
            <a:r>
              <a:rPr lang="en-US" sz="3000" i="1" u="sng" strike="noStrike" baseline="0" dirty="0">
                <a:latin typeface="PTSerif-Regular"/>
              </a:rPr>
              <a:t>ost </a:t>
            </a:r>
            <a:r>
              <a:rPr lang="en-US" sz="3000" i="1" u="sng" dirty="0">
                <a:latin typeface="PTSerif-Regular"/>
              </a:rPr>
              <a:t>A</a:t>
            </a:r>
            <a:r>
              <a:rPr lang="en-US" sz="3000" i="1" u="sng" strike="noStrike" baseline="0" dirty="0">
                <a:latin typeface="PTSerif-Regular"/>
              </a:rPr>
              <a:t>greement” shall </a:t>
            </a:r>
            <a:r>
              <a:rPr lang="en-US" sz="3000" i="0" u="none" strike="noStrike" baseline="0" dirty="0">
                <a:latin typeface="PTSerif-Regular"/>
              </a:rPr>
              <a:t>contain a </a:t>
            </a:r>
            <a:r>
              <a:rPr lang="en-US" sz="3000" i="0" u="sng" strike="noStrike" baseline="0" dirty="0">
                <a:latin typeface="PTSerif-Regular"/>
              </a:rPr>
              <a:t>provision</a:t>
            </a:r>
            <a:r>
              <a:rPr lang="en-US" sz="3000" i="0" u="none" strike="noStrike" baseline="0" dirty="0">
                <a:latin typeface="PTSerif-Regular"/>
              </a:rPr>
              <a:t> that the </a:t>
            </a:r>
            <a:r>
              <a:rPr lang="en-US" sz="3000" i="0" u="sng" strike="noStrike" baseline="0" dirty="0">
                <a:latin typeface="PTSerif-Regular"/>
              </a:rPr>
              <a:t>applicant will pay </a:t>
            </a:r>
            <a:r>
              <a:rPr lang="en-US" sz="3000" i="0" u="none" strike="noStrike" baseline="0" dirty="0">
                <a:latin typeface="PTSerif-Regular"/>
              </a:rPr>
              <a:t>the </a:t>
            </a:r>
            <a:r>
              <a:rPr lang="en-US" sz="3000" i="0" u="sng" strike="noStrike" baseline="0" dirty="0">
                <a:latin typeface="PTSerif-Regular"/>
              </a:rPr>
              <a:t>full cost of at least </a:t>
            </a:r>
            <a:r>
              <a:rPr lang="en-US" sz="3000" i="1" u="sng" strike="noStrike" baseline="0" dirty="0">
                <a:latin typeface="PTSerif-Regular"/>
              </a:rPr>
              <a:t>one full-time employee of the locality </a:t>
            </a:r>
            <a:r>
              <a:rPr lang="en-US" sz="3000" i="0" u="none" strike="noStrike" baseline="0" dirty="0">
                <a:latin typeface="PTSerif-Regular"/>
              </a:rPr>
              <a:t>whose </a:t>
            </a:r>
            <a:r>
              <a:rPr lang="en-US" sz="3000" i="0" u="sng" strike="noStrike" baseline="0" dirty="0">
                <a:latin typeface="PTSerif-Regular"/>
              </a:rPr>
              <a:t>responsibility</a:t>
            </a:r>
            <a:r>
              <a:rPr lang="en-US" sz="3000" i="0" u="none" strike="noStrike" baseline="0" dirty="0">
                <a:latin typeface="PTSerif-Regular"/>
              </a:rPr>
              <a:t> it will be to </a:t>
            </a:r>
            <a:r>
              <a:rPr lang="en-US" sz="3000" i="0" u="sng" strike="noStrike" baseline="0" dirty="0">
                <a:latin typeface="PTSerif-Regular"/>
              </a:rPr>
              <a:t>monitor and inspect waste transportation </a:t>
            </a:r>
            <a:r>
              <a:rPr lang="en-US" sz="3000" i="0" u="none" strike="noStrike" baseline="0" dirty="0">
                <a:latin typeface="PTSerif-Regular"/>
              </a:rPr>
              <a:t>and </a:t>
            </a:r>
            <a:r>
              <a:rPr lang="en-US" sz="3000" i="0" u="sng" strike="noStrike" baseline="0" dirty="0">
                <a:latin typeface="PTSerif-Regular"/>
              </a:rPr>
              <a:t>disposal practices </a:t>
            </a:r>
            <a:r>
              <a:rPr lang="en-US" sz="3000" i="0" u="none" strike="noStrike" baseline="0" dirty="0">
                <a:latin typeface="PTSerif-Regular"/>
              </a:rPr>
              <a:t>in the locality.</a:t>
            </a:r>
          </a:p>
          <a:p>
            <a:pPr algn="l"/>
            <a:endParaRPr lang="en-US" sz="3000" dirty="0">
              <a:latin typeface="PTSerif-Regular"/>
            </a:endParaRPr>
          </a:p>
          <a:p>
            <a:pPr algn="l"/>
            <a:r>
              <a:rPr lang="en-US" sz="3000" dirty="0">
                <a:latin typeface="PTSerif-Regular"/>
              </a:rPr>
              <a:t>(vi)  “</a:t>
            </a:r>
            <a:r>
              <a:rPr lang="en-US" sz="3000" i="1" u="sng" dirty="0">
                <a:latin typeface="PTSerif-Regular"/>
              </a:rPr>
              <a:t>H</a:t>
            </a:r>
            <a:r>
              <a:rPr lang="en-US" sz="3000" b="0" i="1" u="sng" strike="noStrike" baseline="0" dirty="0">
                <a:latin typeface="PTSerif-Regular"/>
              </a:rPr>
              <a:t>ost Agreement” shall </a:t>
            </a:r>
            <a:r>
              <a:rPr lang="en-US" sz="3000" b="0" i="0" strike="noStrike" baseline="0" dirty="0">
                <a:latin typeface="PTSerif-Regular"/>
              </a:rPr>
              <a:t>provide </a:t>
            </a:r>
            <a:r>
              <a:rPr lang="en-US" sz="3000" b="0" i="0" u="none" strike="noStrike" baseline="0" dirty="0">
                <a:latin typeface="PTSerif-Regular"/>
              </a:rPr>
              <a:t>that the </a:t>
            </a:r>
            <a:r>
              <a:rPr lang="en-US" sz="3000" b="0" i="0" u="sng" strike="noStrike" baseline="0" dirty="0">
                <a:latin typeface="PTSerif-Regular"/>
              </a:rPr>
              <a:t>applicant shall</a:t>
            </a:r>
            <a:r>
              <a:rPr lang="en-US" sz="3000" b="0" i="0" u="none" strike="noStrike" baseline="0" dirty="0">
                <a:latin typeface="PTSerif-Regular"/>
              </a:rPr>
              <a:t>, when </a:t>
            </a:r>
            <a:r>
              <a:rPr lang="en-US" sz="3000" b="0" i="0" u="sng" strike="noStrike" baseline="0" dirty="0">
                <a:latin typeface="PTSerif-Regular"/>
              </a:rPr>
              <a:t>requested by the host locality</a:t>
            </a:r>
            <a:r>
              <a:rPr lang="en-US" sz="3000" b="0" i="0" u="none" strike="noStrike" baseline="0" dirty="0">
                <a:latin typeface="PTSerif-Regular"/>
              </a:rPr>
              <a:t>, </a:t>
            </a:r>
            <a:r>
              <a:rPr lang="en-US" sz="3000" b="0" i="1" u="sng" strike="noStrike" baseline="0" dirty="0">
                <a:latin typeface="PTSerif-Regular"/>
              </a:rPr>
              <a:t>split air and water samples </a:t>
            </a:r>
            <a:r>
              <a:rPr lang="en-US" sz="3000" b="0" i="0" u="none" strike="noStrike" baseline="0" dirty="0">
                <a:latin typeface="PTSerif-Regular"/>
              </a:rPr>
              <a:t>so that the host locality may independently test the sample, with all associated costs paid for by the applicant.  All such sampling results shall be provided to the DEQ Department.</a:t>
            </a:r>
            <a:endParaRPr lang="en-US" sz="3000" dirty="0"/>
          </a:p>
        </p:txBody>
      </p:sp>
      <p:sp>
        <p:nvSpPr>
          <p:cNvPr id="4" name="Title 1">
            <a:extLst>
              <a:ext uri="{FF2B5EF4-FFF2-40B4-BE49-F238E27FC236}">
                <a16:creationId xmlns:a16="http://schemas.microsoft.com/office/drawing/2014/main" id="{EDC35E56-692B-5FD0-021A-BE2FE1A20BF3}"/>
              </a:ext>
            </a:extLst>
          </p:cNvPr>
          <p:cNvSpPr txBox="1">
            <a:spLocks/>
          </p:cNvSpPr>
          <p:nvPr/>
        </p:nvSpPr>
        <p:spPr>
          <a:xfrm>
            <a:off x="2316480" y="181494"/>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1933285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03C426-7C10-2FA6-435E-7C4290F282E8}"/>
              </a:ext>
            </a:extLst>
          </p:cNvPr>
          <p:cNvSpPr>
            <a:spLocks noGrp="1"/>
          </p:cNvSpPr>
          <p:nvPr>
            <p:ph type="body" idx="1"/>
          </p:nvPr>
        </p:nvSpPr>
        <p:spPr>
          <a:xfrm>
            <a:off x="1028700" y="1302589"/>
            <a:ext cx="10134599" cy="5562600"/>
          </a:xfrm>
        </p:spPr>
        <p:txBody>
          <a:bodyPr>
            <a:normAutofit/>
          </a:bodyPr>
          <a:lstStyle/>
          <a:p>
            <a:pPr algn="l"/>
            <a:r>
              <a:rPr lang="en-US" b="0" i="0" u="none" strike="noStrike" baseline="0" dirty="0">
                <a:latin typeface="PTSerif-Regular"/>
              </a:rPr>
              <a:t>8. “</a:t>
            </a:r>
            <a:r>
              <a:rPr lang="en-US" b="0" i="0" u="sng" strike="noStrike" baseline="0" dirty="0">
                <a:latin typeface="PTSerif-Regular"/>
              </a:rPr>
              <a:t>If the application” </a:t>
            </a:r>
            <a:r>
              <a:rPr lang="en-US" b="0" i="0" u="none" strike="noStrike" baseline="0" dirty="0">
                <a:latin typeface="PTSerif-Regular"/>
              </a:rPr>
              <a:t>is for a </a:t>
            </a:r>
            <a:r>
              <a:rPr lang="en-US" b="0" i="0" u="sng" strike="noStrike" baseline="0" dirty="0">
                <a:latin typeface="PTSerif-Regular"/>
              </a:rPr>
              <a:t>locality-owned and locality-operated </a:t>
            </a:r>
            <a:r>
              <a:rPr lang="en-US" b="0" i="0" u="none" strike="noStrike" baseline="0" dirty="0">
                <a:latin typeface="PTSerif-Regular"/>
              </a:rPr>
              <a:t>new municipal solid waste Landfill – “</a:t>
            </a:r>
            <a:r>
              <a:rPr lang="en-US" b="0" i="1" u="sng" strike="noStrike" baseline="0" dirty="0">
                <a:latin typeface="PTSerif-Regular"/>
              </a:rPr>
              <a:t>Not Applicable”</a:t>
            </a:r>
            <a:r>
              <a:rPr lang="en-US" b="0" i="0" u="none" strike="noStrike" baseline="0" dirty="0">
                <a:latin typeface="PTSerif-Regular"/>
              </a:rPr>
              <a:t>. </a:t>
            </a:r>
          </a:p>
          <a:p>
            <a:pPr algn="l"/>
            <a:endParaRPr lang="en-US" dirty="0">
              <a:latin typeface="PTSerif-Regular"/>
            </a:endParaRPr>
          </a:p>
          <a:p>
            <a:pPr algn="l"/>
            <a:r>
              <a:rPr lang="en-US" b="0" i="0" u="none" strike="noStrike" baseline="0" dirty="0">
                <a:latin typeface="PTSerif-Regular"/>
              </a:rPr>
              <a:t>9. </a:t>
            </a:r>
            <a:r>
              <a:rPr lang="en-US" b="0" i="1" u="sng" strike="noStrike" baseline="0" dirty="0">
                <a:latin typeface="PTSerif-Regular"/>
              </a:rPr>
              <a:t>If the application is for a new solid waste management facility permit</a:t>
            </a:r>
            <a:r>
              <a:rPr lang="en-US" b="0" i="0" u="none" strike="noStrike" baseline="0" dirty="0">
                <a:latin typeface="PTSerif-Regular"/>
              </a:rPr>
              <a:t>, the </a:t>
            </a:r>
            <a:r>
              <a:rPr lang="en-US" b="0" i="0" u="sng" strike="noStrike" baseline="0" dirty="0">
                <a:latin typeface="PTSerif-Regular"/>
              </a:rPr>
              <a:t>application shall include “</a:t>
            </a:r>
            <a:r>
              <a:rPr lang="en-US" i="1" u="sng" dirty="0">
                <a:latin typeface="PTSerif-Regular"/>
              </a:rPr>
              <a:t>C</a:t>
            </a:r>
            <a:r>
              <a:rPr lang="en-US" b="0" i="1" u="sng" strike="noStrike" baseline="0" dirty="0">
                <a:latin typeface="PTSerif-Regular"/>
              </a:rPr>
              <a:t>ertification</a:t>
            </a:r>
            <a:r>
              <a:rPr lang="en-US" b="0" i="0" u="sng" strike="noStrike" baseline="0" dirty="0">
                <a:latin typeface="PTSerif-Regular"/>
              </a:rPr>
              <a:t>” from the governing body</a:t>
            </a:r>
            <a:r>
              <a:rPr lang="en-US" b="0" i="0" u="none" strike="noStrike" baseline="0" dirty="0">
                <a:latin typeface="PTSerif-Regular"/>
              </a:rPr>
              <a:t> for the locality in which the facility is or will be located </a:t>
            </a:r>
            <a:r>
              <a:rPr lang="en-US" b="0" i="0" u="sng" strike="noStrike" baseline="0" dirty="0">
                <a:latin typeface="PTSerif-Regular"/>
              </a:rPr>
              <a:t>that</a:t>
            </a:r>
            <a:r>
              <a:rPr lang="en-US" b="0" i="0" u="none" strike="noStrike" baseline="0" dirty="0">
                <a:latin typeface="PTSerif-Regular"/>
              </a:rPr>
              <a:t>:</a:t>
            </a:r>
          </a:p>
          <a:p>
            <a:pPr algn="l"/>
            <a:endParaRPr lang="en-US" dirty="0">
              <a:latin typeface="PTSerif-Regular"/>
            </a:endParaRPr>
          </a:p>
          <a:p>
            <a:pPr marL="400050" indent="-400050" algn="l">
              <a:buAutoNum type="romanLcParenBoth"/>
            </a:pPr>
            <a:r>
              <a:rPr lang="en-US" b="0" i="0" u="none" strike="noStrike" baseline="0" dirty="0">
                <a:latin typeface="PTSerif-Regular"/>
              </a:rPr>
              <a:t>the </a:t>
            </a:r>
            <a:r>
              <a:rPr lang="en-US" b="0" i="1" u="sng" strike="noStrike" baseline="0" dirty="0">
                <a:latin typeface="PTSerif-Regular"/>
              </a:rPr>
              <a:t>proposed new facility </a:t>
            </a:r>
            <a:r>
              <a:rPr lang="en-US" b="0" i="0" u="none" strike="noStrike" baseline="0" dirty="0">
                <a:latin typeface="PTSerif-Regular"/>
              </a:rPr>
              <a:t>is </a:t>
            </a:r>
            <a:r>
              <a:rPr lang="en-US" b="0" i="0" u="sng" strike="noStrike" baseline="0" dirty="0">
                <a:latin typeface="PTSerif-Regular"/>
              </a:rPr>
              <a:t>consistent with </a:t>
            </a:r>
            <a:r>
              <a:rPr lang="en-US" b="0" i="0" u="none" strike="noStrike" baseline="0" dirty="0">
                <a:latin typeface="PTSerif-Regular"/>
              </a:rPr>
              <a:t>the </a:t>
            </a:r>
            <a:r>
              <a:rPr lang="en-US" b="0" i="0" u="sng" strike="noStrike" baseline="0" dirty="0">
                <a:latin typeface="PTSerif-Regular"/>
              </a:rPr>
              <a:t>applicable </a:t>
            </a:r>
            <a:r>
              <a:rPr lang="en-US" b="0" i="1" u="sng" strike="noStrike" baseline="0" dirty="0">
                <a:latin typeface="PTSerif-Regular"/>
              </a:rPr>
              <a:t>local or regional solid waste management plan</a:t>
            </a:r>
            <a:r>
              <a:rPr lang="en-US" b="0" i="0" u="sng" strike="noStrike" baseline="0" dirty="0">
                <a:latin typeface="PTSerif-Regular"/>
              </a:rPr>
              <a:t> </a:t>
            </a:r>
            <a:r>
              <a:rPr lang="en-US" b="0" i="0" u="none" strike="noStrike" baseline="0" dirty="0">
                <a:latin typeface="PTSerif-Regular"/>
              </a:rPr>
              <a:t>developed and approved pursuant to § 10.1-1411; </a:t>
            </a:r>
            <a:r>
              <a:rPr lang="en-US" b="0" i="0" u="sng" strike="noStrike" baseline="0" dirty="0">
                <a:latin typeface="PTSerif-Regular"/>
              </a:rPr>
              <a:t>or</a:t>
            </a:r>
            <a:r>
              <a:rPr lang="en-US" b="0" i="0" u="none" strike="noStrike" baseline="0" dirty="0">
                <a:latin typeface="PTSerif-Regular"/>
              </a:rPr>
              <a:t> </a:t>
            </a:r>
          </a:p>
          <a:p>
            <a:pPr marL="400050" indent="-400050" algn="l">
              <a:buAutoNum type="romanLcParenBoth"/>
            </a:pPr>
            <a:endParaRPr lang="en-US" b="0" i="0" u="none" strike="noStrike" baseline="0" dirty="0">
              <a:latin typeface="PTSerif-Regular"/>
            </a:endParaRPr>
          </a:p>
          <a:p>
            <a:pPr marL="400050" indent="-400050" algn="l">
              <a:buAutoNum type="romanLcParenBoth"/>
            </a:pPr>
            <a:r>
              <a:rPr lang="en-US" b="0" i="0" u="none" strike="noStrike" baseline="0" dirty="0">
                <a:latin typeface="PTSerif-Regular"/>
              </a:rPr>
              <a:t>the </a:t>
            </a:r>
            <a:r>
              <a:rPr lang="en-US" b="0" i="1" u="sng" strike="noStrike" baseline="0" dirty="0">
                <a:latin typeface="PTSerif-Regular"/>
              </a:rPr>
              <a:t>local government </a:t>
            </a:r>
            <a:r>
              <a:rPr lang="en-US" b="0" i="0" u="none" strike="noStrike" baseline="0" dirty="0">
                <a:latin typeface="PTSerif-Regular"/>
              </a:rPr>
              <a:t>has </a:t>
            </a:r>
            <a:r>
              <a:rPr lang="en-US" b="0" i="0" u="sng" strike="noStrike" baseline="0" dirty="0">
                <a:latin typeface="PTSerif-Regular"/>
              </a:rPr>
              <a:t>initiated the process </a:t>
            </a:r>
            <a:r>
              <a:rPr lang="en-US" b="0" i="1" u="sng" strike="noStrike" baseline="0" dirty="0">
                <a:latin typeface="PTSerif-Regular"/>
              </a:rPr>
              <a:t>to revise </a:t>
            </a:r>
            <a:r>
              <a:rPr lang="en-US" b="0" i="0" u="none" strike="noStrike" baseline="0" dirty="0">
                <a:latin typeface="PTSerif-Regular"/>
              </a:rPr>
              <a:t>the </a:t>
            </a:r>
            <a:r>
              <a:rPr lang="en-US" b="0" i="0" u="sng" strike="noStrike" baseline="0" dirty="0">
                <a:latin typeface="PTSerif-Regular"/>
              </a:rPr>
              <a:t>solid waste management plan </a:t>
            </a:r>
            <a:r>
              <a:rPr lang="en-US" b="0" i="0" u="none" strike="noStrike" baseline="0" dirty="0">
                <a:latin typeface="PTSerif-Regular"/>
              </a:rPr>
              <a:t>to </a:t>
            </a:r>
            <a:r>
              <a:rPr lang="en-US" b="0" i="0" u="sng" strike="noStrike" baseline="0" dirty="0">
                <a:latin typeface="PTSerif-Regular"/>
              </a:rPr>
              <a:t>include the new facility</a:t>
            </a:r>
            <a:r>
              <a:rPr lang="en-US" b="0" i="0" u="none" strike="noStrike" baseline="0" dirty="0">
                <a:latin typeface="PTSerif-Regular"/>
              </a:rPr>
              <a:t>.</a:t>
            </a:r>
          </a:p>
          <a:p>
            <a:pPr marL="400050" indent="-400050" algn="l">
              <a:buAutoNum type="romanLcParenBoth"/>
            </a:pPr>
            <a:endParaRPr lang="en-US" sz="1800" dirty="0">
              <a:latin typeface="PTSerif-Regular"/>
            </a:endParaRPr>
          </a:p>
        </p:txBody>
      </p:sp>
      <p:sp>
        <p:nvSpPr>
          <p:cNvPr id="5" name="Title 1">
            <a:extLst>
              <a:ext uri="{FF2B5EF4-FFF2-40B4-BE49-F238E27FC236}">
                <a16:creationId xmlns:a16="http://schemas.microsoft.com/office/drawing/2014/main" id="{947984A4-FF43-0D52-430D-8287E89CE998}"/>
              </a:ext>
            </a:extLst>
          </p:cNvPr>
          <p:cNvSpPr txBox="1">
            <a:spLocks/>
          </p:cNvSpPr>
          <p:nvPr/>
        </p:nvSpPr>
        <p:spPr>
          <a:xfrm>
            <a:off x="2362200" y="27709"/>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4179439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98749B-D84F-9BEE-ADC4-08A0ADF6E7BD}"/>
              </a:ext>
            </a:extLst>
          </p:cNvPr>
          <p:cNvSpPr>
            <a:spLocks noGrp="1"/>
          </p:cNvSpPr>
          <p:nvPr>
            <p:ph type="body" idx="1"/>
          </p:nvPr>
        </p:nvSpPr>
        <p:spPr>
          <a:xfrm>
            <a:off x="838200" y="990600"/>
            <a:ext cx="10515600" cy="3276600"/>
          </a:xfrm>
        </p:spPr>
        <p:txBody>
          <a:bodyPr>
            <a:normAutofit fontScale="25000" lnSpcReduction="20000"/>
          </a:bodyPr>
          <a:lstStyle/>
          <a:p>
            <a:pPr algn="l">
              <a:lnSpc>
                <a:spcPct val="120000"/>
              </a:lnSpc>
            </a:pPr>
            <a:r>
              <a:rPr lang="en-US" sz="8800" b="0" i="0" u="none" strike="noStrike" baseline="0" dirty="0">
                <a:latin typeface="PTSerif-Regular"/>
              </a:rPr>
              <a:t>C. Notwithstanding any other </a:t>
            </a:r>
            <a:r>
              <a:rPr lang="en-US" sz="8800" b="0" i="0" u="sng" strike="noStrike" baseline="0" dirty="0">
                <a:latin typeface="PTSerif-Regular"/>
              </a:rPr>
              <a:t>provision of law</a:t>
            </a:r>
            <a:r>
              <a:rPr lang="en-US" sz="8800" b="0" i="0" u="none" strike="noStrike" baseline="0" dirty="0">
                <a:latin typeface="PTSerif-Regular"/>
              </a:rPr>
              <a:t>:</a:t>
            </a:r>
          </a:p>
          <a:p>
            <a:pPr algn="l">
              <a:lnSpc>
                <a:spcPct val="120000"/>
              </a:lnSpc>
            </a:pPr>
            <a:endParaRPr lang="en-US" sz="8800" b="0" i="0" u="sng" strike="noStrike" baseline="0" dirty="0">
              <a:latin typeface="PTSerif-Regular"/>
            </a:endParaRPr>
          </a:p>
          <a:p>
            <a:pPr algn="l">
              <a:lnSpc>
                <a:spcPct val="120000"/>
              </a:lnSpc>
            </a:pPr>
            <a:r>
              <a:rPr lang="en-US" sz="8800" b="0" i="0" strike="noStrike" baseline="0" dirty="0">
                <a:latin typeface="PTSerif-Regular"/>
              </a:rPr>
              <a:t>1.  </a:t>
            </a:r>
            <a:r>
              <a:rPr lang="en-US" sz="8800" b="0" i="1" u="sng" strike="noStrike" baseline="0" dirty="0">
                <a:latin typeface="PTSerif-Regular"/>
              </a:rPr>
              <a:t>Every holder of a permit issued </a:t>
            </a:r>
            <a:r>
              <a:rPr lang="en-US" sz="8800" b="0" i="0" u="none" strike="noStrike" baseline="0" dirty="0">
                <a:latin typeface="PTSerif-Regular"/>
              </a:rPr>
              <a:t>under this article who has not earlier filed a </a:t>
            </a:r>
            <a:r>
              <a:rPr lang="en-US" sz="8800" b="0" i="0" u="sng" strike="noStrike" baseline="0" dirty="0">
                <a:latin typeface="PTSerif-Regular"/>
              </a:rPr>
              <a:t>disclosure statement shall</a:t>
            </a:r>
            <a:r>
              <a:rPr lang="en-US" sz="8800" b="0" i="0" u="none" strike="noStrike" baseline="0" dirty="0">
                <a:latin typeface="PTSerif-Regular"/>
              </a:rPr>
              <a:t>, “</a:t>
            </a:r>
            <a:r>
              <a:rPr lang="en-US" sz="8800" b="0" i="0" u="sng" strike="noStrike" baseline="0" dirty="0">
                <a:latin typeface="PTSerif-Regular"/>
              </a:rPr>
              <a:t>file a disclosure statement” with the Director</a:t>
            </a:r>
            <a:r>
              <a:rPr lang="en-US" sz="8800" b="0" i="0" u="none" strike="noStrike" baseline="0" dirty="0">
                <a:latin typeface="PTSerif-Regular"/>
              </a:rPr>
              <a:t>.</a:t>
            </a:r>
          </a:p>
          <a:p>
            <a:pPr algn="l">
              <a:lnSpc>
                <a:spcPct val="120000"/>
              </a:lnSpc>
            </a:pPr>
            <a:r>
              <a:rPr lang="en-US" sz="8800" b="0" i="0" u="none" strike="noStrike" baseline="0" dirty="0">
                <a:latin typeface="PTSerif-Regular"/>
              </a:rPr>
              <a:t> </a:t>
            </a:r>
          </a:p>
          <a:p>
            <a:pPr algn="l">
              <a:lnSpc>
                <a:spcPct val="120000"/>
              </a:lnSpc>
            </a:pPr>
            <a:r>
              <a:rPr lang="en-US" sz="8800" b="0" i="0" u="none" strike="noStrike" baseline="0" dirty="0">
                <a:latin typeface="PTSerif-Regular"/>
              </a:rPr>
              <a:t>2.  </a:t>
            </a:r>
            <a:r>
              <a:rPr lang="en-US" sz="8800" b="0" i="1" u="sng" strike="noStrike" baseline="0" dirty="0">
                <a:latin typeface="PTSerif-Regular"/>
              </a:rPr>
              <a:t>Every applicant </a:t>
            </a:r>
            <a:r>
              <a:rPr lang="en-US" sz="8800" b="0" i="0" u="sng" strike="noStrike" baseline="0" dirty="0">
                <a:latin typeface="PTSerif-Regular"/>
              </a:rPr>
              <a:t>for a permit </a:t>
            </a:r>
            <a:r>
              <a:rPr lang="en-US" sz="8800" b="0" i="0" u="none" strike="noStrike" baseline="0" dirty="0">
                <a:latin typeface="PTSerif-Regular"/>
              </a:rPr>
              <a:t>under this article </a:t>
            </a:r>
            <a:r>
              <a:rPr lang="en-US" sz="8800" b="0" i="0" u="sng" strike="noStrike" baseline="0" dirty="0">
                <a:latin typeface="PTSerif-Regular"/>
              </a:rPr>
              <a:t>shall file a disclosure statement with the Director</a:t>
            </a:r>
            <a:r>
              <a:rPr lang="en-US" sz="8800" b="0" i="0" u="none" strike="noStrike" baseline="0" dirty="0">
                <a:latin typeface="PTSerif-Regular"/>
              </a:rPr>
              <a:t>, </a:t>
            </a:r>
            <a:r>
              <a:rPr lang="en-US" sz="8800" b="0" i="0" u="sng" strike="noStrike" baseline="0" dirty="0">
                <a:latin typeface="PTSerif-Regular"/>
              </a:rPr>
              <a:t>together with the “permit application”</a:t>
            </a:r>
            <a:r>
              <a:rPr lang="en-US" sz="8800" b="0" i="0" u="none" strike="noStrike" baseline="0" dirty="0">
                <a:latin typeface="PTSerif-Regular"/>
              </a:rPr>
              <a:t>.</a:t>
            </a:r>
            <a:endParaRPr lang="en-US" sz="8800" dirty="0">
              <a:latin typeface="PTSerif-Regular"/>
            </a:endParaRPr>
          </a:p>
          <a:p>
            <a:pPr>
              <a:lnSpc>
                <a:spcPct val="120000"/>
              </a:lnSpc>
            </a:pPr>
            <a:endParaRPr lang="en-US" sz="8800" dirty="0">
              <a:latin typeface="PTSerif-Regular"/>
            </a:endParaRPr>
          </a:p>
          <a:p>
            <a:pPr algn="l">
              <a:lnSpc>
                <a:spcPct val="120000"/>
              </a:lnSpc>
            </a:pPr>
            <a:r>
              <a:rPr lang="en-US" sz="8800" dirty="0">
                <a:latin typeface="PTSerif-Regular"/>
              </a:rPr>
              <a:t>D.  </a:t>
            </a:r>
            <a:r>
              <a:rPr lang="en-US" sz="8800" i="1" u="sng" dirty="0">
                <a:latin typeface="PTSerif-Regular"/>
              </a:rPr>
              <a:t>N</a:t>
            </a:r>
            <a:r>
              <a:rPr lang="en-US" sz="8800" b="0" i="1" u="sng" strike="noStrike" baseline="0" dirty="0">
                <a:latin typeface="PTSerif-Regular"/>
              </a:rPr>
              <a:t>o permit </a:t>
            </a:r>
            <a:r>
              <a:rPr lang="en-US" sz="8800" b="0" i="0" u="sng" strike="noStrike" baseline="0" dirty="0">
                <a:latin typeface="PTSerif-Regular"/>
              </a:rPr>
              <a:t>for a new solid waste management facility shall be “issued until </a:t>
            </a:r>
            <a:r>
              <a:rPr lang="en-US" sz="8800" b="0" i="0" u="none" strike="noStrike" baseline="0" dirty="0">
                <a:latin typeface="PTSerif-Regular"/>
              </a:rPr>
              <a:t>the </a:t>
            </a:r>
            <a:r>
              <a:rPr lang="en-US" sz="8800" b="0" i="0" u="sng" strike="noStrike" baseline="0" dirty="0">
                <a:latin typeface="PTSerif-Regular"/>
              </a:rPr>
              <a:t>DEQ Director” </a:t>
            </a:r>
            <a:r>
              <a:rPr lang="en-US" sz="8800" b="0" i="0" u="none" strike="noStrike" baseline="0" dirty="0">
                <a:latin typeface="PTSerif-Regular"/>
              </a:rPr>
              <a:t>has determined, </a:t>
            </a:r>
            <a:r>
              <a:rPr lang="en-US" sz="8800" b="0" i="0" u="sng" strike="noStrike" baseline="0" dirty="0">
                <a:latin typeface="PTSerif-Regular"/>
              </a:rPr>
              <a:t>after an investigation and analysis of</a:t>
            </a:r>
            <a:r>
              <a:rPr lang="en-US" sz="8800" b="0" i="0" u="none" strike="noStrike" baseline="0" dirty="0">
                <a:latin typeface="PTSerif-Regular"/>
              </a:rPr>
              <a:t> the </a:t>
            </a:r>
            <a:r>
              <a:rPr lang="en-US" sz="8800" b="0" i="1" u="sng" strike="noStrike" baseline="0" dirty="0">
                <a:latin typeface="PTSerif-Regular"/>
              </a:rPr>
              <a:t>potential human health</a:t>
            </a:r>
            <a:r>
              <a:rPr lang="en-US" sz="8800" b="0" i="1" u="none" strike="noStrike" baseline="0" dirty="0">
                <a:latin typeface="PTSerif-Regular"/>
              </a:rPr>
              <a:t>, </a:t>
            </a:r>
            <a:r>
              <a:rPr lang="en-US" sz="8800" b="0" i="1" u="sng" strike="noStrike" baseline="0" dirty="0">
                <a:latin typeface="PTSerif-Regular"/>
              </a:rPr>
              <a:t>environmental</a:t>
            </a:r>
            <a:r>
              <a:rPr lang="en-US" sz="8800" b="0" i="1" u="none" strike="noStrike" baseline="0" dirty="0">
                <a:latin typeface="PTSerif-Regular"/>
              </a:rPr>
              <a:t>, </a:t>
            </a:r>
            <a:r>
              <a:rPr lang="en-US" sz="8800" b="0" i="1" u="sng" strike="noStrike" baseline="0" dirty="0">
                <a:latin typeface="PTSerif-Regular"/>
              </a:rPr>
              <a:t>transportation infrastructure</a:t>
            </a:r>
            <a:r>
              <a:rPr lang="en-US" sz="8800" b="0" i="1" u="none" strike="noStrike" baseline="0" dirty="0">
                <a:latin typeface="PTSerif-Regular"/>
              </a:rPr>
              <a:t>, and </a:t>
            </a:r>
            <a:r>
              <a:rPr lang="en-US" sz="8800" b="0" i="1" u="sng" strike="noStrike" baseline="0" dirty="0">
                <a:latin typeface="PTSerif-Regular"/>
              </a:rPr>
              <a:t>transportation safety impacts and needs</a:t>
            </a:r>
            <a:r>
              <a:rPr lang="en-US" sz="8800" b="0" i="0" u="sng" strike="noStrike" baseline="0" dirty="0">
                <a:latin typeface="PTSerif-Regular"/>
              </a:rPr>
              <a:t> </a:t>
            </a:r>
            <a:r>
              <a:rPr lang="en-US" sz="8800" b="0" i="0" u="none" strike="noStrike" baseline="0" dirty="0">
                <a:latin typeface="PTSerif-Regular"/>
              </a:rPr>
              <a:t>and an </a:t>
            </a:r>
            <a:r>
              <a:rPr lang="en-US" sz="8800" b="0" i="1" u="sng" strike="noStrike" baseline="0" dirty="0">
                <a:latin typeface="PTSerif-Regular"/>
              </a:rPr>
              <a:t>evaluation of comments by the host local government</a:t>
            </a:r>
            <a:r>
              <a:rPr lang="en-US" sz="8800" b="0" i="0" u="none" strike="noStrike" baseline="0" dirty="0">
                <a:latin typeface="PTSerif-Regular"/>
              </a:rPr>
              <a:t>, other local governments and interested persons, that: </a:t>
            </a:r>
            <a:endParaRPr lang="en-US" sz="8800" dirty="0"/>
          </a:p>
          <a:p>
            <a:endParaRPr lang="en-US" dirty="0"/>
          </a:p>
        </p:txBody>
      </p:sp>
      <p:sp>
        <p:nvSpPr>
          <p:cNvPr id="4" name="Title 1">
            <a:extLst>
              <a:ext uri="{FF2B5EF4-FFF2-40B4-BE49-F238E27FC236}">
                <a16:creationId xmlns:a16="http://schemas.microsoft.com/office/drawing/2014/main" id="{880E932F-764E-9BC5-4CE7-CA030A1AE349}"/>
              </a:ext>
            </a:extLst>
          </p:cNvPr>
          <p:cNvSpPr txBox="1">
            <a:spLocks/>
          </p:cNvSpPr>
          <p:nvPr/>
        </p:nvSpPr>
        <p:spPr>
          <a:xfrm>
            <a:off x="2362200" y="27709"/>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2667867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8F3A14-FB8A-77D1-9328-54334297C145}"/>
              </a:ext>
            </a:extLst>
          </p:cNvPr>
          <p:cNvSpPr>
            <a:spLocks noGrp="1"/>
          </p:cNvSpPr>
          <p:nvPr>
            <p:ph type="body" idx="1"/>
          </p:nvPr>
        </p:nvSpPr>
        <p:spPr>
          <a:xfrm>
            <a:off x="838200" y="1257300"/>
            <a:ext cx="10668000" cy="4343400"/>
          </a:xfrm>
        </p:spPr>
        <p:txBody>
          <a:bodyPr>
            <a:noAutofit/>
          </a:bodyPr>
          <a:lstStyle/>
          <a:p>
            <a:pPr algn="l"/>
            <a:r>
              <a:rPr lang="en-US" b="0" i="0" u="none" strike="noStrike" baseline="0" dirty="0">
                <a:latin typeface="PTSerif-Regular"/>
              </a:rPr>
              <a:t>(</a:t>
            </a:r>
            <a:r>
              <a:rPr lang="en-US" b="0" i="0" u="none" strike="noStrike" baseline="0" dirty="0" err="1">
                <a:latin typeface="PTSerif-Regular"/>
              </a:rPr>
              <a:t>i</a:t>
            </a:r>
            <a:r>
              <a:rPr lang="en-US" b="0" i="0" u="none" strike="noStrike" baseline="0" dirty="0">
                <a:latin typeface="PTSerif-Regular"/>
              </a:rPr>
              <a:t>) the “</a:t>
            </a:r>
            <a:r>
              <a:rPr lang="en-US" b="0" i="1" u="sng" strike="noStrike" baseline="0" dirty="0">
                <a:latin typeface="PTSerif-Regular"/>
              </a:rPr>
              <a:t>proposed facility protects present and future human health and safety and the environment”</a:t>
            </a:r>
            <a:r>
              <a:rPr lang="en-US" b="0" i="0" u="none" strike="noStrike" baseline="0" dirty="0">
                <a:latin typeface="PTSerif-Regular"/>
              </a:rPr>
              <a:t>;</a:t>
            </a:r>
          </a:p>
          <a:p>
            <a:pPr algn="l"/>
            <a:endParaRPr lang="en-US" dirty="0">
              <a:latin typeface="PTSerif-Regular"/>
            </a:endParaRPr>
          </a:p>
          <a:p>
            <a:pPr algn="l"/>
            <a:r>
              <a:rPr lang="en-US" b="0" i="0" u="none" strike="noStrike" baseline="0" dirty="0">
                <a:latin typeface="PTSerif-Regular"/>
              </a:rPr>
              <a:t>(ii) need for the “</a:t>
            </a:r>
            <a:r>
              <a:rPr lang="en-US" b="0" i="1" u="sng" strike="noStrike" baseline="0" dirty="0">
                <a:latin typeface="PTSerif-Regular"/>
              </a:rPr>
              <a:t>additional capacity</a:t>
            </a:r>
            <a:r>
              <a:rPr lang="en-US" b="0" u="sng" strike="noStrike" baseline="0" dirty="0">
                <a:latin typeface="PTSerif-Regular"/>
              </a:rPr>
              <a:t>”</a:t>
            </a:r>
            <a:r>
              <a:rPr lang="en-US" b="0" i="0" u="none" strike="noStrike" baseline="0" dirty="0">
                <a:latin typeface="PTSerif-Regular"/>
              </a:rPr>
              <a:t>;</a:t>
            </a:r>
          </a:p>
          <a:p>
            <a:pPr algn="l"/>
            <a:endParaRPr lang="en-US" b="0" i="0" u="none" strike="noStrike" baseline="0" dirty="0">
              <a:latin typeface="PTSerif-Regular"/>
            </a:endParaRPr>
          </a:p>
          <a:p>
            <a:pPr algn="l"/>
            <a:r>
              <a:rPr lang="en-US" b="0" i="0" u="none" strike="noStrike" baseline="0" dirty="0">
                <a:latin typeface="PTSerif-Regular"/>
              </a:rPr>
              <a:t>(iii) “</a:t>
            </a:r>
            <a:r>
              <a:rPr lang="en-US" b="0" i="1" u="sng" strike="noStrike" baseline="0" dirty="0">
                <a:latin typeface="PTSerif-Regular"/>
              </a:rPr>
              <a:t>sufficient infrastructure</a:t>
            </a:r>
            <a:r>
              <a:rPr lang="en-US" b="0" i="0" u="sng" strike="noStrike" baseline="0" dirty="0">
                <a:latin typeface="PTSerif-Regular"/>
              </a:rPr>
              <a:t>”</a:t>
            </a:r>
            <a:r>
              <a:rPr lang="en-US" b="0" i="0" u="none" strike="noStrike" baseline="0" dirty="0">
                <a:latin typeface="PTSerif-Regular"/>
              </a:rPr>
              <a:t> will exist to </a:t>
            </a:r>
            <a:r>
              <a:rPr lang="en-US" b="0" i="0" u="sng" strike="noStrike" baseline="0" dirty="0">
                <a:latin typeface="PTSerif-Regular"/>
              </a:rPr>
              <a:t>safely handle the waste flow</a:t>
            </a:r>
            <a:r>
              <a:rPr lang="en-US" b="0" i="0" u="none" strike="noStrike" baseline="0" dirty="0">
                <a:latin typeface="PTSerif-Regular"/>
              </a:rPr>
              <a:t>;</a:t>
            </a:r>
          </a:p>
          <a:p>
            <a:pPr algn="l"/>
            <a:endParaRPr lang="en-US" b="0" i="0" u="none" strike="noStrike" baseline="0" dirty="0">
              <a:latin typeface="PTSerif-Regular"/>
            </a:endParaRPr>
          </a:p>
          <a:p>
            <a:pPr algn="l"/>
            <a:r>
              <a:rPr lang="en-US" b="0" i="0" u="none" strike="noStrike" baseline="0" dirty="0">
                <a:latin typeface="PTSerif-Regular"/>
              </a:rPr>
              <a:t>(iv) the </a:t>
            </a:r>
            <a:r>
              <a:rPr lang="en-US" b="0" i="0" u="sng" strike="noStrike" baseline="0" dirty="0">
                <a:latin typeface="PTSerif-Regular"/>
              </a:rPr>
              <a:t>increase is consistent </a:t>
            </a:r>
            <a:r>
              <a:rPr lang="en-US" b="0" i="0" u="none" strike="noStrike" baseline="0" dirty="0">
                <a:latin typeface="PTSerif-Regular"/>
              </a:rPr>
              <a:t>with </a:t>
            </a:r>
            <a:r>
              <a:rPr lang="en-US" b="0" i="0" u="sng" strike="noStrike" baseline="0" dirty="0">
                <a:latin typeface="PTSerif-Regular"/>
              </a:rPr>
              <a:t>locality-imposed or state-imposed </a:t>
            </a:r>
            <a:r>
              <a:rPr lang="en-US" b="0" i="1" u="sng" strike="noStrike" baseline="0" dirty="0">
                <a:latin typeface="PTSerif-Regular"/>
              </a:rPr>
              <a:t>“daily disposal limits</a:t>
            </a:r>
            <a:r>
              <a:rPr lang="en-US" b="0" i="0" u="sng" strike="noStrike" baseline="0" dirty="0">
                <a:latin typeface="PTSerif-Regular"/>
              </a:rPr>
              <a:t>”</a:t>
            </a:r>
            <a:r>
              <a:rPr lang="en-US" b="0" i="0" u="none" strike="noStrike" baseline="0" dirty="0">
                <a:latin typeface="PTSerif-Regular"/>
              </a:rPr>
              <a:t>;</a:t>
            </a:r>
          </a:p>
          <a:p>
            <a:pPr algn="l"/>
            <a:endParaRPr lang="en-US" b="0" i="0" u="none" strike="noStrike" baseline="0" dirty="0">
              <a:latin typeface="PTSerif-Regular"/>
            </a:endParaRPr>
          </a:p>
          <a:p>
            <a:pPr algn="l"/>
            <a:r>
              <a:rPr lang="en-US" b="0" i="0" u="none" strike="noStrike" baseline="0" dirty="0">
                <a:latin typeface="PTSerif-Regular"/>
              </a:rPr>
              <a:t>(v) the “</a:t>
            </a:r>
            <a:r>
              <a:rPr lang="en-US" b="0" i="1" u="sng" strike="noStrike" baseline="0" dirty="0">
                <a:latin typeface="PTSerif-Regular"/>
              </a:rPr>
              <a:t>public interest will be served</a:t>
            </a:r>
            <a:r>
              <a:rPr lang="en-US" b="0" i="0" u="sng" strike="noStrike" baseline="0" dirty="0">
                <a:latin typeface="PTSerif-Regular"/>
              </a:rPr>
              <a:t>” </a:t>
            </a:r>
            <a:r>
              <a:rPr lang="en-US" b="0" i="0" u="none" strike="noStrike" baseline="0" dirty="0">
                <a:latin typeface="PTSerif-Regular"/>
              </a:rPr>
              <a:t>by the </a:t>
            </a:r>
            <a:r>
              <a:rPr lang="en-US" b="0" i="0" u="sng" strike="noStrike" baseline="0" dirty="0">
                <a:latin typeface="PTSerif-Regular"/>
              </a:rPr>
              <a:t>proposed facility's operation</a:t>
            </a:r>
            <a:r>
              <a:rPr lang="en-US" b="0" i="0" u="none" strike="noStrike" baseline="0" dirty="0">
                <a:latin typeface="PTSerif-Regular"/>
              </a:rPr>
              <a:t>;</a:t>
            </a:r>
          </a:p>
          <a:p>
            <a:pPr algn="l"/>
            <a:endParaRPr lang="en-US" b="0" i="0" u="none" strike="noStrike" baseline="0" dirty="0">
              <a:latin typeface="PTSerif-Regular"/>
            </a:endParaRPr>
          </a:p>
          <a:p>
            <a:pPr algn="l"/>
            <a:r>
              <a:rPr lang="en-US" b="0" i="0" u="none" strike="noStrike" baseline="0" dirty="0">
                <a:latin typeface="PTSerif-Regular"/>
              </a:rPr>
              <a:t>(vi) the </a:t>
            </a:r>
            <a:r>
              <a:rPr lang="en-US" b="0" i="0" u="sng" strike="noStrike" baseline="0" dirty="0">
                <a:latin typeface="PTSerif-Regular"/>
              </a:rPr>
              <a:t>proposed solid waste management facility is consistent</a:t>
            </a:r>
            <a:r>
              <a:rPr lang="en-US" b="0" i="0" u="none" strike="noStrike" baseline="0" dirty="0">
                <a:latin typeface="PTSerif-Regular"/>
              </a:rPr>
              <a:t> with “</a:t>
            </a:r>
            <a:r>
              <a:rPr lang="en-US" b="0" i="1" u="sng" strike="noStrike" baseline="0" dirty="0">
                <a:latin typeface="PTSerif-Regular"/>
              </a:rPr>
              <a:t>regional and local solid waste management plans” </a:t>
            </a:r>
            <a:r>
              <a:rPr lang="en-US" b="0" i="0" u="none" strike="noStrike" baseline="0" dirty="0">
                <a:latin typeface="PTSerif-Regular"/>
              </a:rPr>
              <a:t>developed pursuant to § 10.1-1411</a:t>
            </a:r>
          </a:p>
          <a:p>
            <a:pPr algn="l"/>
            <a:endParaRPr lang="en-US" sz="2100" dirty="0">
              <a:solidFill>
                <a:srgbClr val="000000"/>
              </a:solidFill>
              <a:latin typeface="PTSerif-Regular"/>
            </a:endParaRPr>
          </a:p>
        </p:txBody>
      </p:sp>
      <p:sp>
        <p:nvSpPr>
          <p:cNvPr id="4" name="Title 1">
            <a:extLst>
              <a:ext uri="{FF2B5EF4-FFF2-40B4-BE49-F238E27FC236}">
                <a16:creationId xmlns:a16="http://schemas.microsoft.com/office/drawing/2014/main" id="{0977D281-4602-88BA-9903-8BA7F03D4771}"/>
              </a:ext>
            </a:extLst>
          </p:cNvPr>
          <p:cNvSpPr txBox="1">
            <a:spLocks/>
          </p:cNvSpPr>
          <p:nvPr/>
        </p:nvSpPr>
        <p:spPr>
          <a:xfrm>
            <a:off x="2362200" y="27709"/>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310676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30B1783-3D7E-61FE-2F9B-82DA5ABEE2CF}"/>
              </a:ext>
            </a:extLst>
          </p:cNvPr>
          <p:cNvSpPr>
            <a:spLocks noGrp="1"/>
          </p:cNvSpPr>
          <p:nvPr>
            <p:ph type="body" idx="1"/>
          </p:nvPr>
        </p:nvSpPr>
        <p:spPr>
          <a:xfrm>
            <a:off x="762000" y="914401"/>
            <a:ext cx="10668000" cy="5943599"/>
          </a:xfrm>
        </p:spPr>
        <p:txBody>
          <a:bodyPr>
            <a:normAutofit fontScale="47500" lnSpcReduction="20000"/>
          </a:bodyPr>
          <a:lstStyle/>
          <a:p>
            <a:pPr algn="l">
              <a:lnSpc>
                <a:spcPct val="120000"/>
              </a:lnSpc>
            </a:pPr>
            <a:r>
              <a:rPr lang="en-US" sz="4500" b="0" i="0" u="none" strike="noStrike" baseline="0" dirty="0">
                <a:latin typeface="PTSerif-Regular"/>
              </a:rPr>
              <a:t>The “</a:t>
            </a:r>
            <a:r>
              <a:rPr lang="en-US" sz="4500" b="0" i="1" u="sng" strike="noStrike" baseline="0" dirty="0">
                <a:latin typeface="PTSerif-Regular"/>
              </a:rPr>
              <a:t>DEQ Department shall” hold </a:t>
            </a:r>
            <a:r>
              <a:rPr lang="en-US" sz="4500" b="0" i="0" u="none" strike="noStrike" baseline="0" dirty="0">
                <a:latin typeface="PTSerif-Regular"/>
              </a:rPr>
              <a:t>a </a:t>
            </a:r>
            <a:r>
              <a:rPr lang="en-US" sz="4500" b="0" i="0" u="sng" strike="noStrike" baseline="0" dirty="0">
                <a:latin typeface="PTSerif-Regular"/>
              </a:rPr>
              <a:t>public hearing prior to the issuance </a:t>
            </a:r>
            <a:r>
              <a:rPr lang="en-US" sz="4500" b="0" i="0" u="none" strike="noStrike" baseline="0" dirty="0">
                <a:latin typeface="PTSerif-Regular"/>
              </a:rPr>
              <a:t>of any such </a:t>
            </a:r>
            <a:r>
              <a:rPr lang="en-US" sz="4500" b="0" i="0" u="sng" strike="noStrike" baseline="0" dirty="0">
                <a:latin typeface="PTSerif-Regular"/>
              </a:rPr>
              <a:t>permit</a:t>
            </a:r>
            <a:r>
              <a:rPr lang="en-US" sz="4500" b="0" i="0" u="none" strike="noStrike" baseline="0" dirty="0">
                <a:latin typeface="PTSerif-Regular"/>
              </a:rPr>
              <a:t> for the “</a:t>
            </a:r>
            <a:r>
              <a:rPr lang="en-US" sz="4500" b="0" i="1" u="sng" strike="noStrike" baseline="0" dirty="0">
                <a:latin typeface="PTSerif-Regular"/>
              </a:rPr>
              <a:t>management of nonhazardous solid waste”</a:t>
            </a:r>
            <a:r>
              <a:rPr lang="en-US" sz="4500" b="0" i="0" u="none" strike="noStrike" baseline="0" dirty="0">
                <a:latin typeface="PTSerif-Regular"/>
              </a:rPr>
              <a:t>.</a:t>
            </a:r>
            <a:endParaRPr lang="en-US" sz="4500" dirty="0"/>
          </a:p>
          <a:p>
            <a:pPr algn="l">
              <a:lnSpc>
                <a:spcPct val="120000"/>
              </a:lnSpc>
            </a:pPr>
            <a:endParaRPr lang="en-US" sz="4500" dirty="0"/>
          </a:p>
          <a:p>
            <a:pPr algn="l">
              <a:lnSpc>
                <a:spcPct val="120000"/>
              </a:lnSpc>
            </a:pPr>
            <a:r>
              <a:rPr lang="en-US" sz="4500" b="0" i="0" u="none" strike="noStrike" baseline="0" dirty="0">
                <a:latin typeface="PTSerif-Regular"/>
              </a:rPr>
              <a:t>E. The “</a:t>
            </a:r>
            <a:r>
              <a:rPr lang="en-US" sz="4500" i="1" u="sng" dirty="0">
                <a:latin typeface="PTSerif-Regular"/>
              </a:rPr>
              <a:t>P</a:t>
            </a:r>
            <a:r>
              <a:rPr lang="en-US" sz="4500" b="0" i="1" u="sng" strike="noStrike" baseline="0" dirty="0">
                <a:latin typeface="PTSerif-Regular"/>
              </a:rPr>
              <a:t>ermit shall” contain </a:t>
            </a:r>
            <a:r>
              <a:rPr lang="en-US" sz="4500" b="0" i="0" u="none" strike="noStrike" baseline="0" dirty="0">
                <a:latin typeface="PTSerif-Regular"/>
              </a:rPr>
              <a:t>such </a:t>
            </a:r>
            <a:r>
              <a:rPr lang="en-US" sz="4500" b="0" i="0" u="sng" strike="noStrike" baseline="0" dirty="0">
                <a:latin typeface="PTSerif-Regular"/>
              </a:rPr>
              <a:t>conditions or requirements </a:t>
            </a:r>
            <a:r>
              <a:rPr lang="en-US" sz="4500" b="0" i="0" u="none" strike="noStrike" baseline="0" dirty="0">
                <a:latin typeface="PTSerif-Regular"/>
              </a:rPr>
              <a:t>as are necessary to comply with the </a:t>
            </a:r>
            <a:r>
              <a:rPr lang="en-US" sz="4500" b="0" i="0" u="sng" strike="noStrike" baseline="0" dirty="0">
                <a:latin typeface="PTSerif-Regular"/>
              </a:rPr>
              <a:t>requirements of this Code </a:t>
            </a:r>
            <a:r>
              <a:rPr lang="en-US" sz="4500" b="0" i="0" u="none" strike="noStrike" baseline="0" dirty="0">
                <a:latin typeface="PTSerif-Regular"/>
              </a:rPr>
              <a:t>and the </a:t>
            </a:r>
            <a:r>
              <a:rPr lang="en-US" sz="4500" b="0" i="0" u="sng" strike="noStrike" baseline="0" dirty="0">
                <a:latin typeface="PTSerif-Regular"/>
              </a:rPr>
              <a:t>regulations of the </a:t>
            </a:r>
            <a:r>
              <a:rPr lang="en-US" sz="4500" u="sng" dirty="0">
                <a:latin typeface="PTSerif-Regular"/>
              </a:rPr>
              <a:t>DEQ </a:t>
            </a:r>
            <a:r>
              <a:rPr lang="en-US" sz="4500" b="0" i="0" u="sng" strike="noStrike" baseline="0" dirty="0">
                <a:latin typeface="PTSerif-Regular"/>
              </a:rPr>
              <a:t>Board </a:t>
            </a:r>
            <a:r>
              <a:rPr lang="en-US" sz="4500" b="0" i="0" u="none" strike="noStrike" baseline="0" dirty="0">
                <a:latin typeface="PTSerif-Regular"/>
              </a:rPr>
              <a:t>and </a:t>
            </a:r>
            <a:r>
              <a:rPr lang="en-US" sz="4500" b="0" i="0" u="sng" strike="noStrike" baseline="0" dirty="0">
                <a:latin typeface="PTSerif-Regular"/>
              </a:rPr>
              <a:t>to “</a:t>
            </a:r>
            <a:r>
              <a:rPr lang="en-US" sz="4500" b="0" i="1" u="sng" strike="noStrike" baseline="0" dirty="0">
                <a:latin typeface="PTSerif-Regular"/>
              </a:rPr>
              <a:t>protect present and future Human health and the environment”</a:t>
            </a:r>
            <a:r>
              <a:rPr lang="en-US" sz="4500" b="0" i="1" u="none" strike="noStrike" baseline="0" dirty="0">
                <a:latin typeface="PTSerif-Regular"/>
              </a:rPr>
              <a:t>.</a:t>
            </a:r>
          </a:p>
          <a:p>
            <a:pPr algn="l">
              <a:lnSpc>
                <a:spcPct val="120000"/>
              </a:lnSpc>
            </a:pPr>
            <a:endParaRPr lang="en-US" sz="4500" dirty="0">
              <a:latin typeface="PTSerif-Regular"/>
            </a:endParaRPr>
          </a:p>
          <a:p>
            <a:pPr algn="l">
              <a:lnSpc>
                <a:spcPct val="120000"/>
              </a:lnSpc>
            </a:pPr>
            <a:r>
              <a:rPr lang="en-US" sz="4500" b="0" i="0" u="none" strike="noStrike" baseline="0" dirty="0">
                <a:latin typeface="PTSerif-Regular"/>
              </a:rPr>
              <a:t>The “</a:t>
            </a:r>
            <a:r>
              <a:rPr lang="en-US" sz="4500" i="1" u="sng" dirty="0">
                <a:latin typeface="PTSerif-Regular"/>
              </a:rPr>
              <a:t>DEQ </a:t>
            </a:r>
            <a:r>
              <a:rPr lang="en-US" sz="4500" b="0" i="1" u="sng" strike="noStrike" baseline="0" dirty="0">
                <a:latin typeface="PTSerif-Regular"/>
              </a:rPr>
              <a:t>Director shall” include </a:t>
            </a:r>
            <a:r>
              <a:rPr lang="en-US" sz="4500" b="0" i="0" u="none" strike="noStrike" baseline="0" dirty="0">
                <a:latin typeface="PTSerif-Regular"/>
              </a:rPr>
              <a:t>in any </a:t>
            </a:r>
            <a:r>
              <a:rPr lang="en-US" sz="4500" b="0" i="0" u="sng" strike="noStrike" baseline="0" dirty="0">
                <a:latin typeface="PTSerif-Regular"/>
              </a:rPr>
              <a:t>permit</a:t>
            </a:r>
            <a:r>
              <a:rPr lang="en-US" sz="4500" b="0" i="0" u="none" strike="noStrike" baseline="0" dirty="0">
                <a:latin typeface="PTSerif-Regular"/>
              </a:rPr>
              <a:t> such </a:t>
            </a:r>
            <a:r>
              <a:rPr lang="en-US" sz="4500" b="0" i="1" u="sng" strike="noStrike" baseline="0" dirty="0">
                <a:latin typeface="PTSerif-Regular"/>
              </a:rPr>
              <a:t>recordkeeping</a:t>
            </a:r>
            <a:r>
              <a:rPr lang="en-US" sz="4500" b="0" i="1" u="none" strike="noStrike" baseline="0" dirty="0">
                <a:latin typeface="PTSerif-Regular"/>
              </a:rPr>
              <a:t>, </a:t>
            </a:r>
            <a:r>
              <a:rPr lang="en-US" sz="4500" b="0" i="1" u="sng" strike="noStrike" baseline="0" dirty="0">
                <a:latin typeface="PTSerif-Regular"/>
              </a:rPr>
              <a:t>testing</a:t>
            </a:r>
            <a:r>
              <a:rPr lang="en-US" sz="4500" b="0" i="1" u="none" strike="noStrike" baseline="0" dirty="0">
                <a:latin typeface="PTSerif-Regular"/>
              </a:rPr>
              <a:t> and </a:t>
            </a:r>
            <a:r>
              <a:rPr lang="en-US" sz="4500" b="0" i="1" u="sng" strike="noStrike" baseline="0" dirty="0">
                <a:latin typeface="PTSerif-Regular"/>
              </a:rPr>
              <a:t>reporting</a:t>
            </a:r>
            <a:r>
              <a:rPr lang="en-US" sz="4500" b="0" i="1" u="none" strike="noStrike" baseline="0" dirty="0">
                <a:latin typeface="PTSerif-Regular"/>
              </a:rPr>
              <a:t> </a:t>
            </a:r>
            <a:r>
              <a:rPr lang="en-US" sz="4500" b="0" i="0" u="none" strike="noStrike" baseline="0" dirty="0">
                <a:latin typeface="PTSerif-Regular"/>
              </a:rPr>
              <a:t>requirements as are necessary </a:t>
            </a:r>
            <a:r>
              <a:rPr lang="en-US" sz="4500" b="0" i="0" u="sng" strike="noStrike" baseline="0" dirty="0">
                <a:latin typeface="PTSerif-Regular"/>
              </a:rPr>
              <a:t>to ensure </a:t>
            </a:r>
            <a:r>
              <a:rPr lang="en-US" sz="4500" b="0" i="0" u="none" strike="noStrike" baseline="0" dirty="0">
                <a:latin typeface="PTSerif-Regular"/>
              </a:rPr>
              <a:t>that the </a:t>
            </a:r>
            <a:r>
              <a:rPr lang="en-US" sz="4500" b="0" i="0" u="sng" strike="noStrike" baseline="0" dirty="0">
                <a:latin typeface="PTSerif-Regular"/>
              </a:rPr>
              <a:t>local governing body </a:t>
            </a:r>
            <a:r>
              <a:rPr lang="en-US" sz="4500" b="0" i="0" u="none" strike="noStrike" baseline="0" dirty="0">
                <a:latin typeface="PTSerif-Regular"/>
              </a:rPr>
              <a:t>where the waste management facility is located </a:t>
            </a:r>
            <a:r>
              <a:rPr lang="en-US" sz="4500" b="0" i="0" u="sng" strike="noStrike" baseline="0" dirty="0">
                <a:latin typeface="PTSerif-Regular"/>
              </a:rPr>
              <a:t>is kept timely informed regarding </a:t>
            </a:r>
            <a:r>
              <a:rPr lang="en-US" sz="4500" b="0" i="0" u="none" strike="noStrike" baseline="0" dirty="0">
                <a:latin typeface="PTSerif-Regular"/>
              </a:rPr>
              <a:t>the general </a:t>
            </a:r>
            <a:r>
              <a:rPr lang="en-US" sz="4500" b="0" i="1" u="sng" strike="noStrike" baseline="0" dirty="0">
                <a:latin typeface="PTSerif-Regular"/>
              </a:rPr>
              <a:t>nature and quantity of waste being disposed</a:t>
            </a:r>
            <a:r>
              <a:rPr lang="en-US" sz="4500" b="0" i="0" u="sng" strike="noStrike" baseline="0" dirty="0">
                <a:latin typeface="PTSerif-Regular"/>
              </a:rPr>
              <a:t> </a:t>
            </a:r>
            <a:r>
              <a:rPr lang="en-US" sz="4500" b="0" i="0" u="none" strike="noStrike" baseline="0" dirty="0">
                <a:latin typeface="PTSerif-Regular"/>
              </a:rPr>
              <a:t>of at the facility. Such recordkeeping, testing and reporting requirements shall require disclosure of proprietary information.</a:t>
            </a:r>
          </a:p>
          <a:p>
            <a:pPr algn="l">
              <a:lnSpc>
                <a:spcPct val="120000"/>
              </a:lnSpc>
            </a:pPr>
            <a:endParaRPr lang="en-US" sz="4500" dirty="0"/>
          </a:p>
          <a:p>
            <a:pPr algn="l">
              <a:lnSpc>
                <a:spcPct val="120000"/>
              </a:lnSpc>
            </a:pPr>
            <a:r>
              <a:rPr lang="en-US" sz="4500" b="0" i="0" u="none" strike="noStrike" baseline="0" dirty="0">
                <a:latin typeface="PTSerif-Regular"/>
              </a:rPr>
              <a:t>The “</a:t>
            </a:r>
            <a:r>
              <a:rPr lang="en-US" sz="4500" b="0" i="1" u="sng" strike="noStrike" baseline="0" dirty="0">
                <a:latin typeface="PTSerif-Regular"/>
              </a:rPr>
              <a:t>DEQ Director shall” review </a:t>
            </a:r>
            <a:r>
              <a:rPr lang="en-US" sz="4500" b="0" i="0" u="none" strike="noStrike" baseline="0" dirty="0">
                <a:latin typeface="PTSerif-Regular"/>
              </a:rPr>
              <a:t>and </a:t>
            </a:r>
            <a:r>
              <a:rPr lang="en-US" sz="4500" b="0" i="0" u="sng" strike="noStrike" baseline="0" dirty="0">
                <a:latin typeface="PTSerif-Regular"/>
              </a:rPr>
              <a:t>issue written findings </a:t>
            </a:r>
            <a:r>
              <a:rPr lang="en-US" sz="4500" b="0" i="0" u="none" strike="noStrike" baseline="0" dirty="0">
                <a:latin typeface="PTSerif-Regular"/>
              </a:rPr>
              <a:t>on the “</a:t>
            </a:r>
            <a:r>
              <a:rPr lang="en-US" sz="4500" b="0" i="1" u="sng" strike="noStrike" baseline="0" dirty="0">
                <a:latin typeface="PTSerif-Regular"/>
              </a:rPr>
              <a:t>environmental compliance history of each permittee”</a:t>
            </a:r>
            <a:r>
              <a:rPr lang="en-US" sz="4500" b="0" i="0" u="none" strike="noStrike" baseline="0" dirty="0">
                <a:latin typeface="PTSerif-Regular"/>
              </a:rPr>
              <a:t>, material changes, if any, in </a:t>
            </a:r>
            <a:r>
              <a:rPr lang="en-US" sz="4500" b="0" i="1" u="sng" strike="noStrike" baseline="0" dirty="0">
                <a:latin typeface="PTSerif-Regular"/>
              </a:rPr>
              <a:t>key personnel</a:t>
            </a:r>
            <a:r>
              <a:rPr lang="en-US" sz="4500" b="0" i="1" u="none" strike="noStrike" baseline="0" dirty="0">
                <a:latin typeface="PTSerif-Regular"/>
              </a:rPr>
              <a:t>, and </a:t>
            </a:r>
            <a:r>
              <a:rPr lang="en-US" sz="4500" b="0" i="1" u="sng" strike="noStrike" baseline="0" dirty="0">
                <a:latin typeface="PTSerif-Regular"/>
              </a:rPr>
              <a:t>technical limitations</a:t>
            </a:r>
            <a:r>
              <a:rPr lang="en-US" sz="4500" b="0" i="1" u="none" strike="noStrike" baseline="0" dirty="0">
                <a:latin typeface="PTSerif-Regular"/>
              </a:rPr>
              <a:t>, </a:t>
            </a:r>
            <a:r>
              <a:rPr lang="en-US" sz="4500" b="0" i="1" u="sng" strike="noStrike" baseline="0" dirty="0">
                <a:latin typeface="PTSerif-Regular"/>
              </a:rPr>
              <a:t>standards</a:t>
            </a:r>
            <a:r>
              <a:rPr lang="en-US" sz="4500" b="0" i="1" u="none" strike="noStrike" baseline="0" dirty="0">
                <a:latin typeface="PTSerif-Regular"/>
              </a:rPr>
              <a:t>, or </a:t>
            </a:r>
            <a:r>
              <a:rPr lang="en-US" sz="4500" b="0" i="1" u="sng" strike="noStrike" baseline="0" dirty="0">
                <a:latin typeface="PTSerif-Regular"/>
              </a:rPr>
              <a:t>regulations</a:t>
            </a:r>
            <a:r>
              <a:rPr lang="en-US" sz="4500" b="0" i="1" u="none" strike="noStrike" baseline="0" dirty="0">
                <a:latin typeface="PTSerif-Regular"/>
              </a:rPr>
              <a:t> on which the </a:t>
            </a:r>
            <a:r>
              <a:rPr lang="en-US" sz="4500" b="0" i="1" u="sng" strike="noStrike" baseline="0" dirty="0">
                <a:latin typeface="PTSerif-Regular"/>
              </a:rPr>
              <a:t>original permit was based</a:t>
            </a:r>
            <a:r>
              <a:rPr lang="en-US" sz="4500" b="0" i="0" u="none" strike="noStrike" baseline="0" dirty="0">
                <a:latin typeface="PTSerif-Regular"/>
              </a:rPr>
              <a:t>.</a:t>
            </a:r>
          </a:p>
          <a:p>
            <a:pPr algn="l">
              <a:lnSpc>
                <a:spcPct val="120000"/>
              </a:lnSpc>
            </a:pPr>
            <a:endParaRPr lang="en-US" sz="4500" b="0" i="0" u="none" strike="noStrike" baseline="0" dirty="0">
              <a:latin typeface="PTSerif-Regular"/>
            </a:endParaRPr>
          </a:p>
          <a:p>
            <a:pPr algn="l"/>
            <a:endParaRPr lang="en-US" dirty="0"/>
          </a:p>
        </p:txBody>
      </p:sp>
      <p:sp>
        <p:nvSpPr>
          <p:cNvPr id="4" name="Title 1">
            <a:extLst>
              <a:ext uri="{FF2B5EF4-FFF2-40B4-BE49-F238E27FC236}">
                <a16:creationId xmlns:a16="http://schemas.microsoft.com/office/drawing/2014/main" id="{6C374806-E1FA-7422-501E-7BA6CB99B783}"/>
              </a:ext>
            </a:extLst>
          </p:cNvPr>
          <p:cNvSpPr txBox="1">
            <a:spLocks/>
          </p:cNvSpPr>
          <p:nvPr/>
        </p:nvSpPr>
        <p:spPr>
          <a:xfrm>
            <a:off x="2362200" y="27709"/>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3883583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F1FDCBF-F423-8CD5-318A-A6F5D362396E}"/>
              </a:ext>
            </a:extLst>
          </p:cNvPr>
          <p:cNvSpPr>
            <a:spLocks noGrp="1"/>
          </p:cNvSpPr>
          <p:nvPr>
            <p:ph type="body" idx="1"/>
          </p:nvPr>
        </p:nvSpPr>
        <p:spPr>
          <a:xfrm>
            <a:off x="609600" y="1447800"/>
            <a:ext cx="10972800" cy="2590800"/>
          </a:xfrm>
        </p:spPr>
        <p:txBody>
          <a:bodyPr>
            <a:noAutofit/>
          </a:bodyPr>
          <a:lstStyle/>
          <a:p>
            <a:pPr algn="l"/>
            <a:r>
              <a:rPr lang="en-US" sz="3200" b="0" i="0" u="none" strike="noStrike" baseline="0" dirty="0">
                <a:latin typeface="PTSerif-Regular"/>
              </a:rPr>
              <a:t>The </a:t>
            </a:r>
            <a:r>
              <a:rPr lang="en-US" sz="3200" b="0" i="0" u="sng" strike="noStrike" baseline="0" dirty="0">
                <a:latin typeface="PTSerif-Regular"/>
              </a:rPr>
              <a:t>time period for review </a:t>
            </a:r>
            <a:r>
              <a:rPr lang="en-US" sz="3200" b="0" i="0" u="none" strike="noStrike" baseline="0" dirty="0">
                <a:latin typeface="PTSerif-Regular"/>
              </a:rPr>
              <a:t>of </a:t>
            </a:r>
            <a:r>
              <a:rPr lang="en-US" sz="3200" b="0" i="1" u="sng" strike="noStrike" baseline="0" dirty="0">
                <a:latin typeface="PTSerif-Regular"/>
              </a:rPr>
              <a:t>each category of permits </a:t>
            </a:r>
            <a:r>
              <a:rPr lang="en-US" sz="3200" b="0" i="1" u="none" strike="noStrike" baseline="0" dirty="0">
                <a:latin typeface="PTSerif-Regular"/>
              </a:rPr>
              <a:t>shall be </a:t>
            </a:r>
            <a:r>
              <a:rPr lang="en-US" sz="3200" b="0" i="1" u="sng" strike="noStrike" baseline="0" dirty="0">
                <a:latin typeface="PTSerif-Regular"/>
              </a:rPr>
              <a:t>established by DEQ Board regulation</a:t>
            </a:r>
            <a:r>
              <a:rPr lang="en-US" sz="3200" b="0" i="0" u="none" strike="noStrike" baseline="0" dirty="0">
                <a:latin typeface="PTSerif-Regular"/>
              </a:rPr>
              <a:t>. </a:t>
            </a:r>
          </a:p>
          <a:p>
            <a:pPr algn="l"/>
            <a:endParaRPr lang="en-US" sz="3200" dirty="0">
              <a:latin typeface="PTSerif-Regular"/>
            </a:endParaRPr>
          </a:p>
          <a:p>
            <a:r>
              <a:rPr lang="en-US" sz="3200" b="0" i="0" u="sng" strike="noStrike" baseline="0" dirty="0">
                <a:latin typeface="PTSerif-Regular"/>
              </a:rPr>
              <a:t>If, “</a:t>
            </a:r>
            <a:r>
              <a:rPr lang="en-US" sz="3200" b="0" i="1" u="sng" strike="noStrike" baseline="0" dirty="0">
                <a:latin typeface="PTSerif-Regular"/>
              </a:rPr>
              <a:t>upon such review”</a:t>
            </a:r>
            <a:r>
              <a:rPr lang="en-US" sz="3200" b="0" i="0" u="none" strike="noStrike" baseline="0" dirty="0">
                <a:latin typeface="PTSerif-Regular"/>
              </a:rPr>
              <a:t>, the </a:t>
            </a:r>
            <a:r>
              <a:rPr lang="en-US" sz="3200" b="0" i="1" u="sng" strike="noStrike" baseline="0" dirty="0">
                <a:latin typeface="PTSerif-Regular"/>
              </a:rPr>
              <a:t>DEQ Director finds </a:t>
            </a:r>
            <a:r>
              <a:rPr lang="en-US" sz="3200" b="0" i="0" u="none" strike="noStrike" baseline="0" dirty="0">
                <a:latin typeface="PTSerif-Regular"/>
              </a:rPr>
              <a:t>that </a:t>
            </a:r>
            <a:r>
              <a:rPr lang="en-US" sz="3200" b="0" i="1" u="sng" strike="noStrike" baseline="0" dirty="0">
                <a:latin typeface="PTSerif-Regular"/>
              </a:rPr>
              <a:t>repeated material or substantial violations</a:t>
            </a:r>
            <a:r>
              <a:rPr lang="en-US" sz="3200" b="0" i="0" u="sng" strike="noStrike" baseline="0" dirty="0">
                <a:latin typeface="PTSerif-Regular"/>
              </a:rPr>
              <a:t> </a:t>
            </a:r>
            <a:r>
              <a:rPr lang="en-US" sz="3200" b="0" i="0" u="none" strike="noStrike" baseline="0" dirty="0">
                <a:latin typeface="PTSerif-Regular"/>
              </a:rPr>
              <a:t>of the permittee or material changes in the permittee's key personnel would “</a:t>
            </a:r>
            <a:r>
              <a:rPr lang="en-US" sz="3200" b="0" i="1" u="sng" strike="noStrike" baseline="0" dirty="0">
                <a:latin typeface="PTSerif-Regular"/>
              </a:rPr>
              <a:t>make continued operation of the facility not in the best interests of human health or the environment</a:t>
            </a:r>
            <a:r>
              <a:rPr lang="en-US" sz="3200" b="0" i="1" u="none" strike="noStrike" baseline="0" dirty="0">
                <a:latin typeface="PTSerif-Regular"/>
              </a:rPr>
              <a:t>, the </a:t>
            </a:r>
            <a:r>
              <a:rPr lang="en-US" sz="3200" b="0" i="1" u="sng" strike="noStrike" baseline="0" dirty="0">
                <a:latin typeface="PTSerif-Regular"/>
              </a:rPr>
              <a:t>DEQ Director shall amend or revoke the permit”.</a:t>
            </a:r>
            <a:endParaRPr lang="en-US" sz="3200" i="1" u="sng" dirty="0"/>
          </a:p>
        </p:txBody>
      </p:sp>
      <p:sp>
        <p:nvSpPr>
          <p:cNvPr id="6" name="Title 1">
            <a:extLst>
              <a:ext uri="{FF2B5EF4-FFF2-40B4-BE49-F238E27FC236}">
                <a16:creationId xmlns:a16="http://schemas.microsoft.com/office/drawing/2014/main" id="{44CC0D08-0802-7F76-E384-30E803ACDE6F}"/>
              </a:ext>
            </a:extLst>
          </p:cNvPr>
          <p:cNvSpPr txBox="1">
            <a:spLocks/>
          </p:cNvSpPr>
          <p:nvPr/>
        </p:nvSpPr>
        <p:spPr>
          <a:xfrm>
            <a:off x="2362200" y="27709"/>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2332292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BB545E6-8AA0-9773-C5CF-95CC2E13C9D0}"/>
              </a:ext>
            </a:extLst>
          </p:cNvPr>
          <p:cNvSpPr>
            <a:spLocks noGrp="1"/>
          </p:cNvSpPr>
          <p:nvPr>
            <p:ph type="body" idx="1"/>
          </p:nvPr>
        </p:nvSpPr>
        <p:spPr>
          <a:xfrm>
            <a:off x="914400" y="1257300"/>
            <a:ext cx="10820400" cy="5600700"/>
          </a:xfrm>
        </p:spPr>
        <p:txBody>
          <a:bodyPr>
            <a:normAutofit/>
          </a:bodyPr>
          <a:lstStyle/>
          <a:p>
            <a:pPr marL="342900" indent="-342900" algn="l">
              <a:buFont typeface="Arial" panose="020B0604020202020204" pitchFamily="34" charset="0"/>
              <a:buChar char="•"/>
            </a:pPr>
            <a:r>
              <a:rPr lang="en-US" sz="2800" b="1" i="1" u="sng" dirty="0">
                <a:latin typeface="PTSerif-Regular"/>
              </a:rPr>
              <a:t>“Host Agreement” </a:t>
            </a:r>
            <a:r>
              <a:rPr lang="en-US" sz="2800" dirty="0">
                <a:latin typeface="PTSerif-Regular"/>
              </a:rPr>
              <a:t>– </a:t>
            </a:r>
            <a:r>
              <a:rPr lang="en-US" sz="2800" b="1" dirty="0">
                <a:latin typeface="PTSerif-Regular"/>
              </a:rPr>
              <a:t>“</a:t>
            </a:r>
            <a:r>
              <a:rPr lang="en-US" sz="2800" b="1" u="sng" dirty="0">
                <a:latin typeface="PTSerif-Regular"/>
              </a:rPr>
              <a:t>Protection Agreement</a:t>
            </a:r>
            <a:r>
              <a:rPr lang="en-US" sz="2800" b="1" dirty="0">
                <a:latin typeface="PTSerif-Regular"/>
              </a:rPr>
              <a:t>” </a:t>
            </a:r>
            <a:r>
              <a:rPr lang="en-US" sz="2800" dirty="0">
                <a:latin typeface="PTSerif-Regular"/>
              </a:rPr>
              <a:t>–   </a:t>
            </a:r>
            <a:r>
              <a:rPr lang="en-US" sz="2800" b="1" dirty="0">
                <a:latin typeface="PTSerif-Regular"/>
              </a:rPr>
              <a:t>(</a:t>
            </a:r>
            <a:r>
              <a:rPr lang="en-US" sz="2800" b="1" u="sng" dirty="0">
                <a:latin typeface="PTSerif-Regular"/>
              </a:rPr>
              <a:t>No Host Agreement = No Protection</a:t>
            </a:r>
            <a:r>
              <a:rPr lang="en-US" sz="2800" b="1" dirty="0">
                <a:latin typeface="PTSerif-Regular"/>
              </a:rPr>
              <a:t>)</a:t>
            </a:r>
          </a:p>
          <a:p>
            <a:pPr algn="l"/>
            <a:endParaRPr lang="en-US" sz="2800" b="1" dirty="0">
              <a:latin typeface="PTSerif-Regular"/>
            </a:endParaRPr>
          </a:p>
          <a:p>
            <a:pPr marL="285750" indent="-285750" algn="l">
              <a:buFont typeface="Arial" panose="020B0604020202020204" pitchFamily="34" charset="0"/>
              <a:buChar char="•"/>
            </a:pPr>
            <a:r>
              <a:rPr lang="en-US" sz="2800" b="1" i="1" u="sng" dirty="0">
                <a:latin typeface="PTSerif-Regular"/>
              </a:rPr>
              <a:t>“MOSS III PROPERTY”</a:t>
            </a:r>
            <a:r>
              <a:rPr lang="en-US" sz="2800" b="1" dirty="0">
                <a:latin typeface="PTSerif-Regular"/>
              </a:rPr>
              <a:t> </a:t>
            </a:r>
            <a:r>
              <a:rPr lang="en-US" sz="2800" dirty="0">
                <a:latin typeface="PTSerif-Regular"/>
              </a:rPr>
              <a:t>is classified as </a:t>
            </a:r>
            <a:r>
              <a:rPr lang="en-US" sz="2800" b="1" dirty="0">
                <a:latin typeface="PTSerif-Regular"/>
              </a:rPr>
              <a:t>“</a:t>
            </a:r>
            <a:r>
              <a:rPr lang="en-US" sz="2800" b="1" i="1" u="sng" dirty="0">
                <a:latin typeface="PTSerif-Regular"/>
              </a:rPr>
              <a:t>INDUSTRIAL</a:t>
            </a:r>
            <a:r>
              <a:rPr lang="en-US" sz="2800" b="1" i="1" dirty="0">
                <a:latin typeface="PTSerif-Regular"/>
              </a:rPr>
              <a:t>”</a:t>
            </a:r>
            <a:r>
              <a:rPr lang="en-US" sz="2800" b="1" dirty="0">
                <a:latin typeface="PTSerif-Regular"/>
              </a:rPr>
              <a:t> </a:t>
            </a:r>
            <a:r>
              <a:rPr lang="en-US" sz="2800" dirty="0">
                <a:latin typeface="PTSerif-Regular"/>
              </a:rPr>
              <a:t>– </a:t>
            </a:r>
            <a:r>
              <a:rPr lang="en-US" sz="2800" i="1" dirty="0">
                <a:latin typeface="PTSerif-Regular"/>
              </a:rPr>
              <a:t>Cumberland Plateau Planning District (CPPD) &amp; Russell County’s Comprehensive Development Land Use Plan</a:t>
            </a:r>
          </a:p>
          <a:p>
            <a:pPr marL="285750" indent="-285750" algn="l">
              <a:buFont typeface="Arial" panose="020B0604020202020204" pitchFamily="34" charset="0"/>
              <a:buChar char="•"/>
            </a:pPr>
            <a:endParaRPr lang="en-US" sz="2800" b="1" u="sng" dirty="0">
              <a:latin typeface="PTSerif-Regular"/>
            </a:endParaRPr>
          </a:p>
          <a:p>
            <a:pPr marL="285750" indent="-285750" algn="l">
              <a:buFont typeface="Arial" panose="020B0604020202020204" pitchFamily="34" charset="0"/>
              <a:buChar char="•"/>
            </a:pPr>
            <a:r>
              <a:rPr lang="en-US" sz="2800" b="1" i="1" u="sng" dirty="0">
                <a:latin typeface="PTSerif-Regular"/>
              </a:rPr>
              <a:t>County is “NOT ZONED” </a:t>
            </a:r>
            <a:r>
              <a:rPr lang="en-US" sz="2800" dirty="0">
                <a:latin typeface="PTSerif-Regular"/>
              </a:rPr>
              <a:t>– “</a:t>
            </a:r>
            <a:r>
              <a:rPr lang="en-US" sz="2800" i="1" dirty="0">
                <a:latin typeface="PTSerif-Regular"/>
              </a:rPr>
              <a:t>NO”</a:t>
            </a:r>
            <a:r>
              <a:rPr lang="en-US" sz="2800" dirty="0">
                <a:latin typeface="PTSerif-Regular"/>
              </a:rPr>
              <a:t> </a:t>
            </a:r>
            <a:r>
              <a:rPr lang="en-US" sz="2800" i="1" dirty="0">
                <a:latin typeface="PTSerif-Regular"/>
              </a:rPr>
              <a:t>County Ordinances, L</a:t>
            </a:r>
            <a:r>
              <a:rPr lang="en-US" sz="2800" i="1" dirty="0">
                <a:effectLst/>
                <a:latin typeface="PTSerif-Regular"/>
              </a:rPr>
              <a:t>aws, or Regulations</a:t>
            </a:r>
            <a:r>
              <a:rPr lang="en-US" sz="2800" b="1" i="1" dirty="0">
                <a:effectLst/>
                <a:latin typeface="PTSerif-Regular"/>
              </a:rPr>
              <a:t> </a:t>
            </a:r>
            <a:r>
              <a:rPr lang="en-US" sz="2800" b="0" i="0" dirty="0">
                <a:effectLst/>
                <a:latin typeface="PTSerif-Regular"/>
              </a:rPr>
              <a:t>that govern real estate, commercial, industrial, retail, or manufacturing property can and cannot be used.  </a:t>
            </a:r>
            <a:endParaRPr lang="en-US" sz="2800" b="1" dirty="0">
              <a:latin typeface="PTSerif-Regular"/>
            </a:endParaRPr>
          </a:p>
          <a:p>
            <a:pPr algn="l"/>
            <a:endParaRPr lang="en-US" sz="2800" b="1" dirty="0">
              <a:latin typeface="PTSerif-Regular"/>
            </a:endParaRPr>
          </a:p>
          <a:p>
            <a:pPr marL="285750" indent="-285750" algn="l">
              <a:buFont typeface="Arial" panose="020B0604020202020204" pitchFamily="34" charset="0"/>
              <a:buChar char="•"/>
            </a:pPr>
            <a:r>
              <a:rPr lang="en-US" sz="2800" b="1" u="sng" dirty="0">
                <a:latin typeface="PTSerif-Regular"/>
              </a:rPr>
              <a:t>“</a:t>
            </a:r>
            <a:r>
              <a:rPr lang="en-US" sz="2800" b="1" i="1" u="sng" dirty="0">
                <a:latin typeface="PTSerif-Regular"/>
              </a:rPr>
              <a:t>Private Landfill</a:t>
            </a:r>
            <a:r>
              <a:rPr lang="en-US" sz="2800" b="1" u="sng" dirty="0">
                <a:latin typeface="PTSerif-Regular"/>
              </a:rPr>
              <a:t>” - Landowner Rights</a:t>
            </a:r>
            <a:r>
              <a:rPr lang="en-US" sz="2800" b="1" dirty="0">
                <a:latin typeface="PTSerif-Regular"/>
              </a:rPr>
              <a:t> </a:t>
            </a:r>
            <a:r>
              <a:rPr lang="en-US" sz="2800" dirty="0">
                <a:latin typeface="PTSerif-Regular"/>
              </a:rPr>
              <a:t>– </a:t>
            </a:r>
            <a:r>
              <a:rPr lang="en-US" sz="2800" b="1" dirty="0">
                <a:latin typeface="PTSerif-Regular"/>
              </a:rPr>
              <a:t>“</a:t>
            </a:r>
            <a:r>
              <a:rPr lang="en-US" sz="2800" i="1" u="sng" dirty="0">
                <a:latin typeface="PTSerif-Regular"/>
              </a:rPr>
              <a:t>Right of Use of Land</a:t>
            </a:r>
            <a:r>
              <a:rPr lang="en-US" sz="2800" b="1" dirty="0">
                <a:latin typeface="PTSerif-Regular"/>
              </a:rPr>
              <a:t>”</a:t>
            </a:r>
          </a:p>
          <a:p>
            <a:endParaRPr lang="en-US" dirty="0"/>
          </a:p>
        </p:txBody>
      </p:sp>
      <p:sp>
        <p:nvSpPr>
          <p:cNvPr id="4" name="Title 1">
            <a:extLst>
              <a:ext uri="{FF2B5EF4-FFF2-40B4-BE49-F238E27FC236}">
                <a16:creationId xmlns:a16="http://schemas.microsoft.com/office/drawing/2014/main" id="{5685FDFF-B718-BD6B-8B09-6A2AB0CFD04E}"/>
              </a:ext>
            </a:extLst>
          </p:cNvPr>
          <p:cNvSpPr txBox="1">
            <a:spLocks/>
          </p:cNvSpPr>
          <p:nvPr/>
        </p:nvSpPr>
        <p:spPr>
          <a:xfrm>
            <a:off x="2133600" y="152400"/>
            <a:ext cx="7924800" cy="7045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US" sz="3400" b="0" i="0" u="sng" strike="noStrike" kern="1200" cap="none" spc="0" normalizeH="0" baseline="0" noProof="0" dirty="0">
                <a:ln>
                  <a:noFill/>
                </a:ln>
                <a:solidFill>
                  <a:schemeClr val="tx1"/>
                </a:solidFill>
                <a:effectLst/>
                <a:uLnTx/>
                <a:uFillTx/>
                <a:latin typeface="Corbel"/>
                <a:ea typeface="+mj-ea"/>
                <a:cs typeface="+mj-cs"/>
              </a:rPr>
              <a:t>Landfill Host Agreement - Legal Objectives</a:t>
            </a:r>
          </a:p>
        </p:txBody>
      </p:sp>
    </p:spTree>
    <p:extLst>
      <p:ext uri="{BB962C8B-B14F-4D97-AF65-F5344CB8AC3E}">
        <p14:creationId xmlns:p14="http://schemas.microsoft.com/office/powerpoint/2010/main" val="178352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 city">
            <a:extLst>
              <a:ext uri="{FF2B5EF4-FFF2-40B4-BE49-F238E27FC236}">
                <a16:creationId xmlns:a16="http://schemas.microsoft.com/office/drawing/2014/main" id="{29E0845A-3056-979A-420A-9767D8C9FE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Oval 3">
            <a:extLst>
              <a:ext uri="{FF2B5EF4-FFF2-40B4-BE49-F238E27FC236}">
                <a16:creationId xmlns:a16="http://schemas.microsoft.com/office/drawing/2014/main" id="{B9B202D6-D121-F9AC-0624-BE1684C219AB}"/>
              </a:ext>
            </a:extLst>
          </p:cNvPr>
          <p:cNvSpPr/>
          <p:nvPr/>
        </p:nvSpPr>
        <p:spPr>
          <a:xfrm>
            <a:off x="4038600" y="1828800"/>
            <a:ext cx="1600200" cy="17526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0D8AF4F-39D1-E656-C688-CAC507D25F4B}"/>
              </a:ext>
            </a:extLst>
          </p:cNvPr>
          <p:cNvSpPr/>
          <p:nvPr/>
        </p:nvSpPr>
        <p:spPr>
          <a:xfrm>
            <a:off x="9906000" y="5562600"/>
            <a:ext cx="1066800" cy="1524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CAA142E1-D99C-5303-1A59-E035D54B351E}"/>
              </a:ext>
            </a:extLst>
          </p:cNvPr>
          <p:cNvSpPr/>
          <p:nvPr/>
        </p:nvSpPr>
        <p:spPr>
          <a:xfrm>
            <a:off x="457200" y="228600"/>
            <a:ext cx="2895600" cy="990600"/>
          </a:xfrm>
          <a:prstGeom prst="roundRect">
            <a:avLst/>
          </a:prstGeom>
          <a:solidFill>
            <a:srgbClr val="FFFF00">
              <a:alpha val="44000"/>
            </a:srgbClr>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28575">
                <a:solidFill>
                  <a:schemeClr val="tx1"/>
                </a:solidFill>
              </a:ln>
            </a:endParaRPr>
          </a:p>
        </p:txBody>
      </p:sp>
    </p:spTree>
    <p:extLst>
      <p:ext uri="{BB962C8B-B14F-4D97-AF65-F5344CB8AC3E}">
        <p14:creationId xmlns:p14="http://schemas.microsoft.com/office/powerpoint/2010/main" val="72551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white background with a blue circle&#10;&#10;Description automatically generated">
            <a:extLst>
              <a:ext uri="{FF2B5EF4-FFF2-40B4-BE49-F238E27FC236}">
                <a16:creationId xmlns:a16="http://schemas.microsoft.com/office/drawing/2014/main" id="{E2B75EC3-2388-583F-2053-BCD0C9AA65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172" name="Picture 13" descr="DSC08211 (1)">
            <a:extLst>
              <a:ext uri="{FF2B5EF4-FFF2-40B4-BE49-F238E27FC236}">
                <a16:creationId xmlns:a16="http://schemas.microsoft.com/office/drawing/2014/main" id="{5A1BBFC4-CB55-5895-E06D-5E4063DED4C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360375" y="95373825"/>
            <a:ext cx="21209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7173" name="AutoShape 12" descr="American Chemical Society, Chemistry for Life ®">
            <a:extLst>
              <a:ext uri="{FF2B5EF4-FFF2-40B4-BE49-F238E27FC236}">
                <a16:creationId xmlns:a16="http://schemas.microsoft.com/office/drawing/2014/main" id="{7942E609-B1F3-F70A-2333-EA94BA439E40}"/>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defRPr/>
            </a:pPr>
            <a:endParaRPr lang="en-US" altLang="en-US" sz="1400" b="0" dirty="0">
              <a:solidFill>
                <a:srgbClr val="002F5F"/>
              </a:solidFill>
              <a:latin typeface="Times New Roman" panose="02020603050405020304" pitchFamily="18" charset="0"/>
            </a:endParaRPr>
          </a:p>
        </p:txBody>
      </p:sp>
      <p:sp>
        <p:nvSpPr>
          <p:cNvPr id="7174" name="AutoShape 14" descr="American Chemical Society, Chemistry for Life ®">
            <a:extLst>
              <a:ext uri="{FF2B5EF4-FFF2-40B4-BE49-F238E27FC236}">
                <a16:creationId xmlns:a16="http://schemas.microsoft.com/office/drawing/2014/main" id="{217005D4-20F7-FAFD-E869-1E59892D405A}"/>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defRPr/>
            </a:pPr>
            <a:endParaRPr lang="en-US" altLang="en-US" sz="1400" b="0" dirty="0">
              <a:solidFill>
                <a:srgbClr val="002F5F"/>
              </a:solidFill>
              <a:latin typeface="Times New Roman" panose="02020603050405020304" pitchFamily="18" charset="0"/>
            </a:endParaRPr>
          </a:p>
        </p:txBody>
      </p:sp>
      <p:sp>
        <p:nvSpPr>
          <p:cNvPr id="7175" name="AutoShape 16" descr="American Chemical Society, Chemistry for Life ®">
            <a:extLst>
              <a:ext uri="{FF2B5EF4-FFF2-40B4-BE49-F238E27FC236}">
                <a16:creationId xmlns:a16="http://schemas.microsoft.com/office/drawing/2014/main" id="{1B86FFEA-DCB2-AD57-CBA9-51145CDA204A}"/>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defRPr/>
            </a:pPr>
            <a:endParaRPr lang="en-US" altLang="en-US" sz="1400" b="0" dirty="0">
              <a:solidFill>
                <a:srgbClr val="002F5F"/>
              </a:solidFill>
              <a:latin typeface="Times New Roman" panose="02020603050405020304" pitchFamily="18" charset="0"/>
            </a:endParaRPr>
          </a:p>
        </p:txBody>
      </p:sp>
      <p:sp>
        <p:nvSpPr>
          <p:cNvPr id="5" name="Text Box 8">
            <a:extLst>
              <a:ext uri="{FF2B5EF4-FFF2-40B4-BE49-F238E27FC236}">
                <a16:creationId xmlns:a16="http://schemas.microsoft.com/office/drawing/2014/main" id="{2C5A1463-A5D0-C6F7-E49D-7245CCAEBF72}"/>
              </a:ext>
            </a:extLst>
          </p:cNvPr>
          <p:cNvSpPr txBox="1">
            <a:spLocks noChangeArrowheads="1"/>
          </p:cNvSpPr>
          <p:nvPr/>
        </p:nvSpPr>
        <p:spPr bwMode="auto">
          <a:xfrm>
            <a:off x="8840518" y="6424039"/>
            <a:ext cx="1609769" cy="276995"/>
          </a:xfrm>
          <a:prstGeom prst="rect">
            <a:avLst/>
          </a:prstGeom>
          <a:noFill/>
          <a:ln>
            <a:noFill/>
          </a:ln>
          <a:effectLst/>
        </p:spPr>
        <p:txBody>
          <a:bodyPr wrap="square" lIns="91436" tIns="45718" rIns="91436" bIns="45718">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defRPr/>
            </a:pPr>
            <a:r>
              <a:rPr kumimoji="1" lang="en-US" altLang="en-US" sz="1200" i="1" dirty="0">
                <a:solidFill>
                  <a:srgbClr val="FFFFFF"/>
                </a:solidFill>
                <a:latin typeface="Arial"/>
                <a:cs typeface="Times New Roman" panose="02020603050405020304" pitchFamily="18" charset="0"/>
              </a:rPr>
              <a:t>March 8, 2024</a:t>
            </a:r>
          </a:p>
        </p:txBody>
      </p:sp>
      <p:sp>
        <p:nvSpPr>
          <p:cNvPr id="10" name="Subtitle 8">
            <a:extLst>
              <a:ext uri="{FF2B5EF4-FFF2-40B4-BE49-F238E27FC236}">
                <a16:creationId xmlns:a16="http://schemas.microsoft.com/office/drawing/2014/main" id="{494F8786-318F-E739-D62E-4A09619C1054}"/>
              </a:ext>
            </a:extLst>
          </p:cNvPr>
          <p:cNvSpPr txBox="1">
            <a:spLocks/>
          </p:cNvSpPr>
          <p:nvPr/>
        </p:nvSpPr>
        <p:spPr bwMode="auto">
          <a:xfrm>
            <a:off x="1734313" y="2104286"/>
            <a:ext cx="4338637" cy="1261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Clr>
                <a:srgbClr val="003366"/>
              </a:buClr>
              <a:buChar char="•"/>
              <a:defRPr sz="2800" b="1">
                <a:solidFill>
                  <a:schemeClr val="tx1"/>
                </a:solidFill>
                <a:latin typeface="Segoe UI" pitchFamily="34" charset="0"/>
                <a:ea typeface="Segoe UI"/>
                <a:cs typeface="Segoe UI" pitchFamily="34" charset="0"/>
              </a:defRPr>
            </a:lvl1pPr>
            <a:lvl2pPr marL="742950" indent="-285750" algn="l" rtl="0" eaLnBrk="0" fontAlgn="base" hangingPunct="0">
              <a:spcBef>
                <a:spcPct val="20000"/>
              </a:spcBef>
              <a:spcAft>
                <a:spcPct val="0"/>
              </a:spcAft>
              <a:buChar char="–"/>
              <a:defRPr sz="2800">
                <a:solidFill>
                  <a:schemeClr val="accent1"/>
                </a:solidFill>
                <a:latin typeface="Segoe UI" pitchFamily="34" charset="0"/>
                <a:ea typeface="Segoe UI"/>
                <a:cs typeface="Segoe UI" pitchFamily="34" charset="0"/>
              </a:defRPr>
            </a:lvl2pPr>
            <a:lvl3pPr marL="1143000" indent="-228600" algn="l" rtl="0" eaLnBrk="0" fontAlgn="base" hangingPunct="0">
              <a:spcBef>
                <a:spcPct val="20000"/>
              </a:spcBef>
              <a:spcAft>
                <a:spcPct val="0"/>
              </a:spcAft>
              <a:buFont typeface="Wingdings" panose="05000000000000000000" pitchFamily="2" charset="2"/>
              <a:buChar char="§"/>
              <a:defRPr sz="2400">
                <a:solidFill>
                  <a:schemeClr val="accent1"/>
                </a:solidFill>
                <a:latin typeface="Segoe UI" pitchFamily="34" charset="0"/>
                <a:ea typeface="Segoe UI"/>
                <a:cs typeface="Segoe UI" pitchFamily="34" charset="0"/>
              </a:defRPr>
            </a:lvl3pPr>
            <a:lvl4pPr marL="1600200" indent="-228600" algn="l" rtl="0" eaLnBrk="0" fontAlgn="base" hangingPunct="0">
              <a:spcBef>
                <a:spcPct val="20000"/>
              </a:spcBef>
              <a:spcAft>
                <a:spcPct val="0"/>
              </a:spcAft>
              <a:buChar char="–"/>
              <a:defRPr sz="2000">
                <a:solidFill>
                  <a:schemeClr val="accent1"/>
                </a:solidFill>
                <a:latin typeface="Segoe UI" pitchFamily="34" charset="0"/>
                <a:ea typeface="Segoe UI"/>
                <a:cs typeface="Segoe UI" pitchFamily="34" charset="0"/>
              </a:defRPr>
            </a:lvl4pPr>
            <a:lvl5pPr marL="2057400" indent="-228600" algn="l" rtl="0" eaLnBrk="0" fontAlgn="base" hangingPunct="0">
              <a:spcBef>
                <a:spcPct val="20000"/>
              </a:spcBef>
              <a:spcAft>
                <a:spcPct val="0"/>
              </a:spcAft>
              <a:buChar char="»"/>
              <a:defRPr sz="2000">
                <a:solidFill>
                  <a:schemeClr val="accent1"/>
                </a:solidFill>
                <a:latin typeface="Segoe UI" pitchFamily="34" charset="0"/>
                <a:ea typeface="Segoe UI"/>
                <a:cs typeface="Segoe UI"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ctr" eaLnBrk="1" hangingPunct="1">
              <a:spcBef>
                <a:spcPts val="0"/>
              </a:spcBef>
              <a:spcAft>
                <a:spcPts val="0"/>
              </a:spcAft>
              <a:buNone/>
              <a:defRPr/>
            </a:pPr>
            <a:r>
              <a:rPr lang="en-US" sz="2300" i="1" kern="0" spc="300" dirty="0">
                <a:solidFill>
                  <a:srgbClr val="000000"/>
                </a:solidFill>
                <a:latin typeface="Century Gothic" panose="020B0502020202020204" pitchFamily="34" charset="0"/>
              </a:rPr>
              <a:t>LANDFILL DEVELOPMENT FEASIBILITY </a:t>
            </a:r>
          </a:p>
          <a:p>
            <a:pPr marL="0" indent="0" algn="ctr" eaLnBrk="1" hangingPunct="1">
              <a:spcBef>
                <a:spcPts val="0"/>
              </a:spcBef>
              <a:spcAft>
                <a:spcPts val="0"/>
              </a:spcAft>
              <a:buNone/>
              <a:defRPr/>
            </a:pPr>
            <a:r>
              <a:rPr lang="en-US" sz="2300" i="1" kern="0" spc="300" dirty="0">
                <a:solidFill>
                  <a:srgbClr val="000000"/>
                </a:solidFill>
                <a:latin typeface="Century Gothic" panose="020B0502020202020204" pitchFamily="34" charset="0"/>
              </a:rPr>
              <a:t>(MOSS III LANDFILL)</a:t>
            </a:r>
          </a:p>
        </p:txBody>
      </p:sp>
      <p:pic>
        <p:nvPicPr>
          <p:cNvPr id="12" name="Picture 21" descr="POTESTA logo 2014.jpg">
            <a:extLst>
              <a:ext uri="{FF2B5EF4-FFF2-40B4-BE49-F238E27FC236}">
                <a16:creationId xmlns:a16="http://schemas.microsoft.com/office/drawing/2014/main" id="{6E5C01A4-9E3D-518C-2AB0-3A0D4F02266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45553" y="3579447"/>
            <a:ext cx="3620737" cy="1265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4">
            <a:extLst>
              <a:ext uri="{FF2B5EF4-FFF2-40B4-BE49-F238E27FC236}">
                <a16:creationId xmlns:a16="http://schemas.microsoft.com/office/drawing/2014/main" id="{23209FCF-8A8E-B2AD-BD3E-DA3DC4D6D670}"/>
              </a:ext>
            </a:extLst>
          </p:cNvPr>
          <p:cNvSpPr>
            <a:spLocks noChangeArrowheads="1"/>
          </p:cNvSpPr>
          <p:nvPr/>
        </p:nvSpPr>
        <p:spPr bwMode="auto">
          <a:xfrm>
            <a:off x="1734312" y="5281791"/>
            <a:ext cx="4343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003366"/>
              </a:buClr>
              <a:buChar char="•"/>
              <a:tabLst>
                <a:tab pos="457200" algn="l"/>
                <a:tab pos="1030288" algn="l"/>
                <a:tab pos="3429000" algn="l"/>
                <a:tab pos="4005263" algn="l"/>
              </a:tabLst>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tabLst>
                <a:tab pos="457200" algn="l"/>
                <a:tab pos="1030288" algn="l"/>
                <a:tab pos="3429000" algn="l"/>
                <a:tab pos="4005263" algn="l"/>
              </a:tabLst>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tabLst>
                <a:tab pos="457200" algn="l"/>
                <a:tab pos="1030288" algn="l"/>
                <a:tab pos="3429000" algn="l"/>
                <a:tab pos="4005263" algn="l"/>
              </a:tabLst>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9pPr>
          </a:lstStyle>
          <a:p>
            <a:pPr algn="ctr" fontAlgn="base">
              <a:spcBef>
                <a:spcPct val="0"/>
              </a:spcBef>
              <a:spcAft>
                <a:spcPts val="200"/>
              </a:spcAft>
              <a:buClrTx/>
              <a:buNone/>
            </a:pPr>
            <a:r>
              <a:rPr lang="en-US" sz="1800" spc="340" dirty="0">
                <a:solidFill>
                  <a:srgbClr val="002F5F"/>
                </a:solidFill>
                <a:latin typeface="Century Gothic" panose="020B0502020202020204" pitchFamily="34" charset="0"/>
              </a:rPr>
              <a:t>PRESENTER:</a:t>
            </a:r>
            <a:endParaRPr lang="en-US" sz="1800" spc="340" dirty="0">
              <a:solidFill>
                <a:srgbClr val="FFFFFF"/>
              </a:solidFill>
              <a:latin typeface="Century Gothic" panose="020B0502020202020204" pitchFamily="34" charset="0"/>
            </a:endParaRPr>
          </a:p>
        </p:txBody>
      </p:sp>
      <p:sp>
        <p:nvSpPr>
          <p:cNvPr id="18" name="Rectangle 24">
            <a:extLst>
              <a:ext uri="{FF2B5EF4-FFF2-40B4-BE49-F238E27FC236}">
                <a16:creationId xmlns:a16="http://schemas.microsoft.com/office/drawing/2014/main" id="{F7511380-52B6-03D2-D78E-0B9996ABF800}"/>
              </a:ext>
            </a:extLst>
          </p:cNvPr>
          <p:cNvSpPr>
            <a:spLocks noChangeArrowheads="1"/>
          </p:cNvSpPr>
          <p:nvPr/>
        </p:nvSpPr>
        <p:spPr bwMode="auto">
          <a:xfrm>
            <a:off x="1734312" y="5645329"/>
            <a:ext cx="4343400" cy="561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003366"/>
              </a:buClr>
              <a:buChar char="•"/>
              <a:tabLst>
                <a:tab pos="457200" algn="l"/>
                <a:tab pos="1030288" algn="l"/>
                <a:tab pos="3429000" algn="l"/>
                <a:tab pos="4005263" algn="l"/>
              </a:tabLst>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tabLst>
                <a:tab pos="457200" algn="l"/>
                <a:tab pos="1030288" algn="l"/>
                <a:tab pos="3429000" algn="l"/>
                <a:tab pos="4005263" algn="l"/>
              </a:tabLst>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tabLst>
                <a:tab pos="457200" algn="l"/>
                <a:tab pos="1030288" algn="l"/>
                <a:tab pos="3429000" algn="l"/>
                <a:tab pos="4005263" algn="l"/>
              </a:tabLst>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9pPr>
          </a:lstStyle>
          <a:p>
            <a:pPr algn="ctr" fontAlgn="base">
              <a:spcBef>
                <a:spcPct val="0"/>
              </a:spcBef>
              <a:spcAft>
                <a:spcPts val="300"/>
              </a:spcAft>
              <a:buClrTx/>
              <a:buNone/>
              <a:defRPr/>
            </a:pPr>
            <a:r>
              <a:rPr kumimoji="1" lang="en-US" altLang="en-US" sz="1400" b="0" dirty="0">
                <a:solidFill>
                  <a:srgbClr val="000000"/>
                </a:solidFill>
                <a:latin typeface="Arial"/>
              </a:rPr>
              <a:t>David K. Paylor</a:t>
            </a:r>
          </a:p>
          <a:p>
            <a:pPr algn="ctr" fontAlgn="base">
              <a:spcBef>
                <a:spcPct val="0"/>
              </a:spcBef>
              <a:spcAft>
                <a:spcPts val="300"/>
              </a:spcAft>
              <a:buClrTx/>
              <a:buNone/>
              <a:defRPr/>
            </a:pPr>
            <a:r>
              <a:rPr kumimoji="1" lang="en-US" altLang="en-US" sz="1400" b="0" dirty="0">
                <a:solidFill>
                  <a:srgbClr val="000000"/>
                </a:solidFill>
                <a:latin typeface="Arial"/>
              </a:rPr>
              <a:t>Vice President of Environmental</a:t>
            </a:r>
          </a:p>
        </p:txBody>
      </p:sp>
      <p:sp>
        <p:nvSpPr>
          <p:cNvPr id="9" name="Rectangle 8">
            <a:extLst>
              <a:ext uri="{FF2B5EF4-FFF2-40B4-BE49-F238E27FC236}">
                <a16:creationId xmlns:a16="http://schemas.microsoft.com/office/drawing/2014/main" id="{53D8A31B-15E6-9185-FF47-6BD9AABE0D7B}"/>
              </a:ext>
            </a:extLst>
          </p:cNvPr>
          <p:cNvSpPr/>
          <p:nvPr/>
        </p:nvSpPr>
        <p:spPr>
          <a:xfrm>
            <a:off x="2016235" y="1896372"/>
            <a:ext cx="3657600" cy="45719"/>
          </a:xfrm>
          <a:prstGeom prst="rect">
            <a:avLst/>
          </a:prstGeom>
          <a:gradFill flip="none" rotWithShape="1">
            <a:gsLst>
              <a:gs pos="0">
                <a:schemeClr val="accent5">
                  <a:lumMod val="50000"/>
                </a:schemeClr>
              </a:gs>
              <a:gs pos="5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srgbClr val="FFFFFF"/>
              </a:solidFill>
              <a:latin typeface="Arial"/>
            </a:endParaRPr>
          </a:p>
        </p:txBody>
      </p:sp>
      <p:sp>
        <p:nvSpPr>
          <p:cNvPr id="11" name="Rectangle 24">
            <a:extLst>
              <a:ext uri="{FF2B5EF4-FFF2-40B4-BE49-F238E27FC236}">
                <a16:creationId xmlns:a16="http://schemas.microsoft.com/office/drawing/2014/main" id="{276A50A6-0C44-BFC8-96C9-ED3281B8A081}"/>
              </a:ext>
            </a:extLst>
          </p:cNvPr>
          <p:cNvSpPr>
            <a:spLocks noChangeArrowheads="1"/>
          </p:cNvSpPr>
          <p:nvPr/>
        </p:nvSpPr>
        <p:spPr bwMode="auto">
          <a:xfrm>
            <a:off x="1734312" y="4798928"/>
            <a:ext cx="4343400" cy="307777"/>
          </a:xfrm>
          <a:prstGeom prst="rect">
            <a:avLst/>
          </a:prstGeom>
          <a:noFill/>
          <a:ln>
            <a:noFill/>
          </a:ln>
          <a:effectLst/>
        </p:spPr>
        <p:txBody>
          <a:bodyPr wrap="square">
            <a:spAutoFit/>
          </a:bodyPr>
          <a:lstStyle>
            <a:lvl1pPr>
              <a:spcBef>
                <a:spcPct val="20000"/>
              </a:spcBef>
              <a:buClr>
                <a:srgbClr val="003366"/>
              </a:buClr>
              <a:buChar char="•"/>
              <a:tabLst>
                <a:tab pos="457200" algn="l"/>
                <a:tab pos="1030288" algn="l"/>
                <a:tab pos="3429000" algn="l"/>
                <a:tab pos="4005263" algn="l"/>
              </a:tabLst>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tabLst>
                <a:tab pos="457200" algn="l"/>
                <a:tab pos="1030288" algn="l"/>
                <a:tab pos="3429000" algn="l"/>
                <a:tab pos="4005263" algn="l"/>
              </a:tabLst>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tabLst>
                <a:tab pos="457200" algn="l"/>
                <a:tab pos="1030288" algn="l"/>
                <a:tab pos="3429000" algn="l"/>
                <a:tab pos="4005263" algn="l"/>
              </a:tabLst>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9pPr>
          </a:lstStyle>
          <a:p>
            <a:pPr algn="ctr" fontAlgn="base">
              <a:spcBef>
                <a:spcPct val="0"/>
              </a:spcBef>
              <a:spcAft>
                <a:spcPts val="200"/>
              </a:spcAft>
              <a:buClrTx/>
              <a:buNone/>
              <a:defRPr/>
            </a:pPr>
            <a:r>
              <a:rPr kumimoji="1" lang="en-US" altLang="en-US" sz="1400" b="0" dirty="0">
                <a:solidFill>
                  <a:srgbClr val="002664"/>
                </a:solidFill>
                <a:latin typeface="Century Gothic" panose="020B0502020202020204" pitchFamily="34" charset="0"/>
              </a:rPr>
              <a:t>Charleston • Morgantown • Winchester, VA </a:t>
            </a:r>
          </a:p>
        </p:txBody>
      </p:sp>
      <p:sp>
        <p:nvSpPr>
          <p:cNvPr id="13" name="Text Box 8">
            <a:extLst>
              <a:ext uri="{FF2B5EF4-FFF2-40B4-BE49-F238E27FC236}">
                <a16:creationId xmlns:a16="http://schemas.microsoft.com/office/drawing/2014/main" id="{E531E545-ADCE-CA6E-8AAB-6EE6CFA3F855}"/>
              </a:ext>
            </a:extLst>
          </p:cNvPr>
          <p:cNvSpPr txBox="1">
            <a:spLocks noChangeArrowheads="1"/>
          </p:cNvSpPr>
          <p:nvPr/>
        </p:nvSpPr>
        <p:spPr bwMode="auto">
          <a:xfrm>
            <a:off x="1737973" y="6433924"/>
            <a:ext cx="2481943" cy="276995"/>
          </a:xfrm>
          <a:prstGeom prst="rect">
            <a:avLst/>
          </a:prstGeom>
          <a:noFill/>
          <a:ln>
            <a:noFill/>
          </a:ln>
          <a:effectLst/>
        </p:spPr>
        <p:txBody>
          <a:bodyPr wrap="square" lIns="91436" tIns="45718" rIns="91436" bIns="45718">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defRPr/>
            </a:pPr>
            <a:r>
              <a:rPr kumimoji="1" lang="en-US" altLang="en-US" sz="1200" i="1" dirty="0">
                <a:solidFill>
                  <a:srgbClr val="000000"/>
                </a:solidFill>
                <a:latin typeface="Arial"/>
                <a:cs typeface="Times New Roman" panose="02020603050405020304" pitchFamily="18" charset="0"/>
              </a:rPr>
              <a:t>Project #:  0103-22-0164</a:t>
            </a:r>
          </a:p>
        </p:txBody>
      </p:sp>
      <p:pic>
        <p:nvPicPr>
          <p:cNvPr id="1026" name="Picture 2">
            <a:extLst>
              <a:ext uri="{FF2B5EF4-FFF2-40B4-BE49-F238E27FC236}">
                <a16:creationId xmlns:a16="http://schemas.microsoft.com/office/drawing/2014/main" id="{FF7F422E-6FD9-91E3-4105-E5A4AF14E77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75804" y="382358"/>
            <a:ext cx="1243012" cy="1246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8" name="Rectangle 24">
            <a:extLst>
              <a:ext uri="{FF2B5EF4-FFF2-40B4-BE49-F238E27FC236}">
                <a16:creationId xmlns:a16="http://schemas.microsoft.com/office/drawing/2014/main" id="{A9D59633-1E2B-22DB-E815-339F41C05C55}"/>
              </a:ext>
            </a:extLst>
          </p:cNvPr>
          <p:cNvSpPr>
            <a:spLocks noChangeArrowheads="1"/>
          </p:cNvSpPr>
          <p:nvPr/>
        </p:nvSpPr>
        <p:spPr bwMode="auto">
          <a:xfrm>
            <a:off x="3124201" y="426472"/>
            <a:ext cx="2542089" cy="1161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003366"/>
              </a:buClr>
              <a:buChar char="•"/>
              <a:tabLst>
                <a:tab pos="457200" algn="l"/>
                <a:tab pos="1030288" algn="l"/>
                <a:tab pos="3429000" algn="l"/>
                <a:tab pos="4005263" algn="l"/>
              </a:tabLst>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tabLst>
                <a:tab pos="457200" algn="l"/>
                <a:tab pos="1030288" algn="l"/>
                <a:tab pos="3429000" algn="l"/>
                <a:tab pos="4005263" algn="l"/>
              </a:tabLst>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tabLst>
                <a:tab pos="457200" algn="l"/>
                <a:tab pos="1030288" algn="l"/>
                <a:tab pos="3429000" algn="l"/>
                <a:tab pos="4005263" algn="l"/>
              </a:tabLst>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tabLst>
                <a:tab pos="457200" algn="l"/>
                <a:tab pos="1030288" algn="l"/>
                <a:tab pos="3429000" algn="l"/>
                <a:tab pos="4005263" algn="l"/>
              </a:tabLst>
              <a:defRPr sz="2000">
                <a:solidFill>
                  <a:schemeClr val="accent1"/>
                </a:solidFill>
                <a:latin typeface="Segoe UI" panose="020B0502040204020203" pitchFamily="34" charset="0"/>
                <a:cs typeface="Segoe UI" panose="020B0502040204020203" pitchFamily="34" charset="0"/>
              </a:defRPr>
            </a:lvl9pPr>
          </a:lstStyle>
          <a:p>
            <a:pPr algn="ctr" fontAlgn="base">
              <a:spcBef>
                <a:spcPct val="0"/>
              </a:spcBef>
              <a:spcAft>
                <a:spcPts val="300"/>
              </a:spcAft>
              <a:buClrTx/>
              <a:buNone/>
              <a:defRPr/>
            </a:pPr>
            <a:r>
              <a:rPr kumimoji="1" lang="en-US" altLang="en-US" sz="2000" dirty="0">
                <a:solidFill>
                  <a:srgbClr val="000000"/>
                </a:solidFill>
                <a:latin typeface="Arial"/>
              </a:rPr>
              <a:t>RUSSELL COUNTY</a:t>
            </a:r>
          </a:p>
          <a:p>
            <a:pPr algn="ctr" fontAlgn="base">
              <a:spcBef>
                <a:spcPct val="0"/>
              </a:spcBef>
              <a:spcAft>
                <a:spcPts val="300"/>
              </a:spcAft>
              <a:buClrTx/>
              <a:buNone/>
              <a:defRPr/>
            </a:pPr>
            <a:r>
              <a:rPr kumimoji="1" lang="en-US" altLang="en-US" sz="1400" b="0" dirty="0">
                <a:solidFill>
                  <a:srgbClr val="000000"/>
                </a:solidFill>
                <a:latin typeface="Arial"/>
              </a:rPr>
              <a:t>137 Highland Drive, Suite A</a:t>
            </a:r>
          </a:p>
          <a:p>
            <a:pPr algn="ctr" fontAlgn="base">
              <a:spcBef>
                <a:spcPct val="0"/>
              </a:spcBef>
              <a:spcAft>
                <a:spcPts val="300"/>
              </a:spcAft>
              <a:buClrTx/>
              <a:buNone/>
              <a:defRPr/>
            </a:pPr>
            <a:r>
              <a:rPr kumimoji="1" lang="en-US" altLang="en-US" sz="1400" b="0" dirty="0">
                <a:solidFill>
                  <a:srgbClr val="000000"/>
                </a:solidFill>
                <a:latin typeface="Arial"/>
              </a:rPr>
              <a:t>PO Box 1208</a:t>
            </a:r>
          </a:p>
          <a:p>
            <a:pPr algn="ctr" fontAlgn="base">
              <a:spcBef>
                <a:spcPct val="0"/>
              </a:spcBef>
              <a:spcAft>
                <a:spcPts val="300"/>
              </a:spcAft>
              <a:buClrTx/>
              <a:buNone/>
              <a:defRPr/>
            </a:pPr>
            <a:r>
              <a:rPr kumimoji="1" lang="en-US" altLang="en-US" sz="1400" b="0" dirty="0">
                <a:solidFill>
                  <a:srgbClr val="000000"/>
                </a:solidFill>
                <a:latin typeface="Arial"/>
              </a:rPr>
              <a:t>Lebanon, Virginia 24266</a:t>
            </a:r>
          </a:p>
        </p:txBody>
      </p:sp>
    </p:spTree>
    <p:extLst>
      <p:ext uri="{BB962C8B-B14F-4D97-AF65-F5344CB8AC3E}">
        <p14:creationId xmlns:p14="http://schemas.microsoft.com/office/powerpoint/2010/main" val="854176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nalytics, Report Icon. Graphic by hr-gold · Creative Fabrica">
            <a:extLst>
              <a:ext uri="{FF2B5EF4-FFF2-40B4-BE49-F238E27FC236}">
                <a16:creationId xmlns:a16="http://schemas.microsoft.com/office/drawing/2014/main" id="{C355B3A2-CBE2-06F7-93CC-D5078F928388}"/>
              </a:ext>
            </a:extLst>
          </p:cNvPr>
          <p:cNvPicPr>
            <a:picLocks noChangeAspect="1" noChangeArrowheads="1"/>
          </p:cNvPicPr>
          <p:nvPr/>
        </p:nvPicPr>
        <p:blipFill rotWithShape="1">
          <a:blip r:embed="rId3" cstate="print">
            <a:clrChange>
              <a:clrFrom>
                <a:srgbClr val="FFFFFF"/>
              </a:clrFrom>
              <a:clrTo>
                <a:srgbClr val="FFFFFF">
                  <a:alpha val="0"/>
                </a:srgbClr>
              </a:clrTo>
            </a:clrChange>
            <a:alphaModFix amt="35000"/>
            <a:extLst>
              <a:ext uri="{28A0092B-C50C-407E-A947-70E740481C1C}">
                <a14:useLocalDpi xmlns:a14="http://schemas.microsoft.com/office/drawing/2010/main" val="0"/>
              </a:ext>
            </a:extLst>
          </a:blip>
          <a:srcRect l="20437" t="11545" r="23012" b="10671"/>
          <a:stretch/>
        </p:blipFill>
        <p:spPr bwMode="auto">
          <a:xfrm>
            <a:off x="3560501" y="1600529"/>
            <a:ext cx="5070998" cy="4642617"/>
          </a:xfrm>
          <a:prstGeom prst="rect">
            <a:avLst/>
          </a:prstGeom>
          <a:noFill/>
          <a:extLst>
            <a:ext uri="{909E8E84-426E-40DD-AFC4-6F175D3DCCD1}">
              <a14:hiddenFill xmlns:a14="http://schemas.microsoft.com/office/drawing/2010/main">
                <a:solidFill>
                  <a:srgbClr val="FFFFFF"/>
                </a:solidFill>
              </a14:hiddenFill>
            </a:ext>
          </a:extLst>
        </p:spPr>
      </p:pic>
      <p:sp>
        <p:nvSpPr>
          <p:cNvPr id="26628" name="AutoShape 11" descr="http://upload.wikimedia.org/wikipedia/commons/b/b1/ASTM_logo.svg">
            <a:extLst>
              <a:ext uri="{FF2B5EF4-FFF2-40B4-BE49-F238E27FC236}">
                <a16:creationId xmlns:a16="http://schemas.microsoft.com/office/drawing/2014/main" id="{CBD4BED2-54D9-AF63-B538-1C020FB106EA}"/>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62EA8555-F963-01DA-78D1-D298B535BD0E}"/>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RUSSELL COUNTY ENGAGED POTESTA</a:t>
            </a:r>
          </a:p>
        </p:txBody>
      </p:sp>
      <p:sp>
        <p:nvSpPr>
          <p:cNvPr id="3" name="Rectangle 20">
            <a:extLst>
              <a:ext uri="{FF2B5EF4-FFF2-40B4-BE49-F238E27FC236}">
                <a16:creationId xmlns:a16="http://schemas.microsoft.com/office/drawing/2014/main" id="{23EF8669-75B1-7EB2-D2DE-D3964D7CE926}"/>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20</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F54915A9-0870-4998-96D4-0EA7F85ABC6B}"/>
              </a:ext>
            </a:extLst>
          </p:cNvPr>
          <p:cNvSpPr>
            <a:spLocks noChangeArrowheads="1"/>
          </p:cNvSpPr>
          <p:nvPr/>
        </p:nvSpPr>
        <p:spPr bwMode="auto">
          <a:xfrm>
            <a:off x="1981200" y="1161289"/>
            <a:ext cx="8229600" cy="4204435"/>
          </a:xfrm>
          <a:prstGeom prst="rect">
            <a:avLst/>
          </a:prstGeom>
          <a:noFill/>
          <a:ln w="9525">
            <a:noFill/>
            <a:miter lim="800000"/>
            <a:headEnd/>
            <a:tailEnd/>
          </a:ln>
        </p:spPr>
        <p:txBody>
          <a:bodyPr/>
          <a:lstStyle/>
          <a:p>
            <a:pPr marL="285750" indent="-285750" fontAlgn="base">
              <a:spcAft>
                <a:spcPts val="1200"/>
              </a:spcAft>
              <a:buClr>
                <a:srgbClr val="002664"/>
              </a:buClr>
              <a:buFont typeface="Wingdings" panose="05000000000000000000" pitchFamily="2" charset="2"/>
              <a:buChar char="§"/>
              <a:defRPr/>
            </a:pPr>
            <a:r>
              <a:rPr lang="en-US" sz="3400" dirty="0">
                <a:solidFill>
                  <a:srgbClr val="000000"/>
                </a:solidFill>
                <a:latin typeface="Arial"/>
                <a:ea typeface="Segoe UI" pitchFamily="34" charset="0"/>
                <a:cs typeface="Segoe UI" pitchFamily="34" charset="0"/>
              </a:rPr>
              <a:t>Identify Health/Safety Issues (regarding citizens)</a:t>
            </a:r>
          </a:p>
          <a:p>
            <a:pPr marL="285750" indent="-285750" fontAlgn="base">
              <a:spcAft>
                <a:spcPts val="1200"/>
              </a:spcAft>
              <a:buClr>
                <a:srgbClr val="002664"/>
              </a:buClr>
              <a:buFont typeface="Wingdings" panose="05000000000000000000" pitchFamily="2" charset="2"/>
              <a:buChar char="§"/>
              <a:defRPr/>
            </a:pPr>
            <a:r>
              <a:rPr lang="en-US" sz="3400" dirty="0">
                <a:solidFill>
                  <a:srgbClr val="000000"/>
                </a:solidFill>
                <a:latin typeface="Arial"/>
                <a:ea typeface="Segoe UI" pitchFamily="34" charset="0"/>
                <a:cs typeface="Segoe UI" pitchFamily="34" charset="0"/>
              </a:rPr>
              <a:t>Evaluate the Feasibility of the Site as a Landfill</a:t>
            </a:r>
          </a:p>
          <a:p>
            <a:pPr marL="285750" indent="-285750" fontAlgn="base">
              <a:spcAft>
                <a:spcPts val="1200"/>
              </a:spcAft>
              <a:buClr>
                <a:srgbClr val="002664"/>
              </a:buClr>
              <a:buFont typeface="Wingdings" panose="05000000000000000000" pitchFamily="2" charset="2"/>
              <a:buChar char="§"/>
              <a:defRPr/>
            </a:pPr>
            <a:r>
              <a:rPr lang="en-US" sz="3400" dirty="0">
                <a:solidFill>
                  <a:srgbClr val="000000"/>
                </a:solidFill>
                <a:latin typeface="Arial"/>
                <a:ea typeface="Segoe UI" pitchFamily="34" charset="0"/>
                <a:cs typeface="Segoe UI" pitchFamily="34" charset="0"/>
              </a:rPr>
              <a:t>Address Unique Site Features</a:t>
            </a:r>
          </a:p>
          <a:p>
            <a:pPr marL="285750" indent="-285750" fontAlgn="base">
              <a:spcAft>
                <a:spcPts val="1200"/>
              </a:spcAft>
              <a:buClr>
                <a:srgbClr val="002664"/>
              </a:buClr>
              <a:buFont typeface="Wingdings" panose="05000000000000000000" pitchFamily="2" charset="2"/>
              <a:buChar char="§"/>
              <a:defRPr/>
            </a:pPr>
            <a:r>
              <a:rPr lang="en-US" sz="3400" dirty="0">
                <a:solidFill>
                  <a:srgbClr val="000000"/>
                </a:solidFill>
                <a:latin typeface="Arial"/>
                <a:ea typeface="Segoe UI" pitchFamily="34" charset="0"/>
                <a:cs typeface="Segoe UI" pitchFamily="34" charset="0"/>
              </a:rPr>
              <a:t>Address Environmental Concerns</a:t>
            </a:r>
          </a:p>
          <a:p>
            <a:pPr marL="285750" indent="-285750" fontAlgn="base">
              <a:spcAft>
                <a:spcPts val="1200"/>
              </a:spcAft>
              <a:buClr>
                <a:srgbClr val="002664"/>
              </a:buClr>
              <a:buFont typeface="Wingdings" panose="05000000000000000000" pitchFamily="2" charset="2"/>
              <a:buChar char="§"/>
              <a:defRPr/>
            </a:pPr>
            <a:r>
              <a:rPr lang="en-US" sz="3400" dirty="0">
                <a:solidFill>
                  <a:srgbClr val="000000"/>
                </a:solidFill>
                <a:latin typeface="Arial"/>
                <a:ea typeface="Segoe UI" pitchFamily="34" charset="0"/>
                <a:cs typeface="Segoe UI" pitchFamily="34" charset="0"/>
              </a:rPr>
              <a:t>Meet/Exceed State Regulations</a:t>
            </a:r>
          </a:p>
          <a:p>
            <a:pPr fontAlgn="base">
              <a:spcAft>
                <a:spcPts val="900"/>
              </a:spcAft>
              <a:buClr>
                <a:srgbClr val="002664"/>
              </a:buClr>
              <a:defRPr/>
            </a:pPr>
            <a:endParaRPr lang="en-US" sz="1700" dirty="0">
              <a:solidFill>
                <a:srgbClr val="000000"/>
              </a:solidFill>
              <a:latin typeface="Arial"/>
              <a:ea typeface="Segoe UI" pitchFamily="34" charset="0"/>
              <a:cs typeface="Segoe UI" pitchFamily="34" charset="0"/>
            </a:endParaRPr>
          </a:p>
        </p:txBody>
      </p:sp>
    </p:spTree>
    <p:extLst>
      <p:ext uri="{BB962C8B-B14F-4D97-AF65-F5344CB8AC3E}">
        <p14:creationId xmlns:p14="http://schemas.microsoft.com/office/powerpoint/2010/main" val="221434987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8DFD2-18B2-64D3-CBD5-1705FD3FDA34}"/>
            </a:ext>
          </a:extLst>
        </p:cNvPr>
        <p:cNvGrpSpPr/>
        <p:nvPr/>
      </p:nvGrpSpPr>
      <p:grpSpPr>
        <a:xfrm>
          <a:off x="0" y="0"/>
          <a:ext cx="0" cy="0"/>
          <a:chOff x="0" y="0"/>
          <a:chExt cx="0" cy="0"/>
        </a:xfrm>
      </p:grpSpPr>
      <p:sp>
        <p:nvSpPr>
          <p:cNvPr id="26628" name="AutoShape 11" descr="http://upload.wikimedia.org/wikipedia/commons/b/b1/ASTM_logo.svg">
            <a:extLst>
              <a:ext uri="{FF2B5EF4-FFF2-40B4-BE49-F238E27FC236}">
                <a16:creationId xmlns:a16="http://schemas.microsoft.com/office/drawing/2014/main" id="{553E899A-6793-3AC9-CCC9-508F10541E8A}"/>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8BC669C1-78BF-4BF9-1263-DE818A894AA7}"/>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SITE EVALUATION</a:t>
            </a:r>
          </a:p>
        </p:txBody>
      </p:sp>
      <p:sp>
        <p:nvSpPr>
          <p:cNvPr id="3" name="Rectangle 20">
            <a:extLst>
              <a:ext uri="{FF2B5EF4-FFF2-40B4-BE49-F238E27FC236}">
                <a16:creationId xmlns:a16="http://schemas.microsoft.com/office/drawing/2014/main" id="{384837C1-CCE2-2689-A495-C11AA930A00C}"/>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21</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6FE23EC8-CE5B-0B97-F062-788F94B0040F}"/>
              </a:ext>
            </a:extLst>
          </p:cNvPr>
          <p:cNvSpPr>
            <a:spLocks noChangeArrowheads="1"/>
          </p:cNvSpPr>
          <p:nvPr/>
        </p:nvSpPr>
        <p:spPr bwMode="auto">
          <a:xfrm>
            <a:off x="1981200" y="1161289"/>
            <a:ext cx="8229600" cy="4204435"/>
          </a:xfrm>
          <a:prstGeom prst="rect">
            <a:avLst/>
          </a:prstGeom>
          <a:noFill/>
          <a:ln w="9525">
            <a:noFill/>
            <a:miter lim="800000"/>
            <a:headEnd/>
            <a:tailEnd/>
          </a:ln>
        </p:spPr>
        <p:txBody>
          <a:bodyPr/>
          <a:lstStyle/>
          <a:p>
            <a:pPr fontAlgn="base">
              <a:spcAft>
                <a:spcPts val="400"/>
              </a:spcAft>
              <a:buClr>
                <a:srgbClr val="002664"/>
              </a:buClr>
              <a:defRPr/>
            </a:pPr>
            <a:r>
              <a:rPr lang="en-US" sz="2600" b="1" u="sng" dirty="0">
                <a:solidFill>
                  <a:srgbClr val="000000"/>
                </a:solidFill>
                <a:latin typeface="Arial"/>
                <a:ea typeface="Segoe UI" pitchFamily="34" charset="0"/>
                <a:cs typeface="Segoe UI" pitchFamily="34" charset="0"/>
              </a:rPr>
              <a:t>REVIEWED FATAL FLAW SCREENING REPORT</a:t>
            </a:r>
          </a:p>
          <a:p>
            <a:pPr marL="285750"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Further Evaluation Proposed</a:t>
            </a:r>
          </a:p>
          <a:p>
            <a:pPr marL="742950" lvl="1"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Stability of slopes/types of materials/dams</a:t>
            </a:r>
          </a:p>
          <a:p>
            <a:pPr marL="742950" lvl="1"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Verification of limits of underground mining</a:t>
            </a:r>
          </a:p>
          <a:p>
            <a:pPr marL="742950" lvl="1"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Geologic faults/seismic activity </a:t>
            </a:r>
          </a:p>
          <a:p>
            <a:pPr marL="0" lvl="1" fontAlgn="base">
              <a:spcAft>
                <a:spcPts val="400"/>
              </a:spcAft>
              <a:buClr>
                <a:srgbClr val="002664"/>
              </a:buClr>
              <a:defRPr/>
            </a:pPr>
            <a:endParaRPr lang="en-US" sz="1200" b="1" u="sng" dirty="0">
              <a:solidFill>
                <a:srgbClr val="000000"/>
              </a:solidFill>
              <a:latin typeface="Arial"/>
              <a:ea typeface="Segoe UI" pitchFamily="34" charset="0"/>
              <a:cs typeface="Segoe UI" pitchFamily="34" charset="0"/>
            </a:endParaRPr>
          </a:p>
          <a:p>
            <a:pPr marL="0" lvl="1" fontAlgn="base">
              <a:spcAft>
                <a:spcPts val="400"/>
              </a:spcAft>
              <a:buClr>
                <a:srgbClr val="002664"/>
              </a:buClr>
              <a:defRPr/>
            </a:pPr>
            <a:r>
              <a:rPr lang="en-US" sz="2600" b="1" u="sng" dirty="0">
                <a:solidFill>
                  <a:srgbClr val="000000"/>
                </a:solidFill>
                <a:latin typeface="Arial"/>
                <a:ea typeface="Segoe UI" pitchFamily="34" charset="0"/>
                <a:cs typeface="Segoe UI" pitchFamily="34" charset="0"/>
              </a:rPr>
              <a:t>SITE VISIT</a:t>
            </a:r>
          </a:p>
          <a:p>
            <a:pPr marL="285750" lvl="1"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Bowl-shaped depression</a:t>
            </a:r>
          </a:p>
          <a:p>
            <a:pPr marL="285750" lvl="1"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Existing coal refuse</a:t>
            </a:r>
          </a:p>
          <a:p>
            <a:pPr marL="285750" lvl="1"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Adjacent dams</a:t>
            </a:r>
          </a:p>
          <a:p>
            <a:pPr fontAlgn="base">
              <a:spcAft>
                <a:spcPts val="400"/>
              </a:spcAft>
              <a:buClr>
                <a:srgbClr val="002664"/>
              </a:buClr>
              <a:defRPr/>
            </a:pPr>
            <a:endParaRPr lang="en-US" sz="1200" b="1" u="sng" dirty="0">
              <a:solidFill>
                <a:srgbClr val="000000"/>
              </a:solidFill>
              <a:latin typeface="Arial"/>
              <a:ea typeface="Segoe UI" pitchFamily="34" charset="0"/>
              <a:cs typeface="Segoe UI" pitchFamily="34" charset="0"/>
            </a:endParaRPr>
          </a:p>
          <a:p>
            <a:pPr marL="0" lvl="1" fontAlgn="base">
              <a:spcAft>
                <a:spcPts val="400"/>
              </a:spcAft>
              <a:buClr>
                <a:srgbClr val="002664"/>
              </a:buClr>
              <a:defRPr/>
            </a:pPr>
            <a:endParaRPr lang="en-US" dirty="0">
              <a:solidFill>
                <a:srgbClr val="000000"/>
              </a:solidFill>
              <a:latin typeface="Arial"/>
              <a:ea typeface="Segoe UI" pitchFamily="34" charset="0"/>
              <a:cs typeface="Segoe UI" pitchFamily="34" charset="0"/>
            </a:endParaRPr>
          </a:p>
        </p:txBody>
      </p:sp>
    </p:spTree>
    <p:extLst>
      <p:ext uri="{BB962C8B-B14F-4D97-AF65-F5344CB8AC3E}">
        <p14:creationId xmlns:p14="http://schemas.microsoft.com/office/powerpoint/2010/main" val="77261320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2C61E-A6B1-CFA4-BA34-7E2F0A839733}"/>
            </a:ext>
          </a:extLst>
        </p:cNvPr>
        <p:cNvGrpSpPr/>
        <p:nvPr/>
      </p:nvGrpSpPr>
      <p:grpSpPr>
        <a:xfrm>
          <a:off x="0" y="0"/>
          <a:ext cx="0" cy="0"/>
          <a:chOff x="0" y="0"/>
          <a:chExt cx="0" cy="0"/>
        </a:xfrm>
      </p:grpSpPr>
      <p:sp>
        <p:nvSpPr>
          <p:cNvPr id="26628" name="AutoShape 11" descr="http://upload.wikimedia.org/wikipedia/commons/b/b1/ASTM_logo.svg">
            <a:extLst>
              <a:ext uri="{FF2B5EF4-FFF2-40B4-BE49-F238E27FC236}">
                <a16:creationId xmlns:a16="http://schemas.microsoft.com/office/drawing/2014/main" id="{7E5E92D7-ABBF-F346-9CF8-8ADB9FC7D0B1}"/>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C93C1D51-8DA4-AB18-2F8E-FDF59B430EB6}"/>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SITE EVALUATION</a:t>
            </a:r>
          </a:p>
        </p:txBody>
      </p:sp>
      <p:sp>
        <p:nvSpPr>
          <p:cNvPr id="3" name="Rectangle 20">
            <a:extLst>
              <a:ext uri="{FF2B5EF4-FFF2-40B4-BE49-F238E27FC236}">
                <a16:creationId xmlns:a16="http://schemas.microsoft.com/office/drawing/2014/main" id="{BDCB63CB-A42F-1E03-5CEF-2F56BA3B42A6}"/>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22</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C12F37A7-797E-3E46-F79E-560F7F8C3C03}"/>
              </a:ext>
            </a:extLst>
          </p:cNvPr>
          <p:cNvSpPr>
            <a:spLocks noChangeArrowheads="1"/>
          </p:cNvSpPr>
          <p:nvPr/>
        </p:nvSpPr>
        <p:spPr bwMode="auto">
          <a:xfrm>
            <a:off x="1981200" y="1161289"/>
            <a:ext cx="8229600" cy="4204435"/>
          </a:xfrm>
          <a:prstGeom prst="rect">
            <a:avLst/>
          </a:prstGeom>
          <a:noFill/>
          <a:ln w="9525">
            <a:noFill/>
            <a:miter lim="800000"/>
            <a:headEnd/>
            <a:tailEnd/>
          </a:ln>
        </p:spPr>
        <p:txBody>
          <a:bodyPr/>
          <a:lstStyle/>
          <a:p>
            <a:pPr fontAlgn="base">
              <a:spcAft>
                <a:spcPts val="400"/>
              </a:spcAft>
              <a:buClr>
                <a:srgbClr val="002664"/>
              </a:buClr>
              <a:defRPr/>
            </a:pPr>
            <a:r>
              <a:rPr lang="en-US" sz="2600" b="1" u="sng" dirty="0">
                <a:solidFill>
                  <a:srgbClr val="000000"/>
                </a:solidFill>
                <a:latin typeface="Arial"/>
                <a:ea typeface="Segoe UI" pitchFamily="34" charset="0"/>
                <a:cs typeface="Segoe UI" pitchFamily="34" charset="0"/>
              </a:rPr>
              <a:t>LETTER REPORT WITH RECOMMENDATIONS</a:t>
            </a:r>
          </a:p>
          <a:p>
            <a:pPr marL="285750"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No issues identified that make the site “</a:t>
            </a:r>
            <a:r>
              <a:rPr lang="en-US" sz="2400" dirty="0" err="1">
                <a:solidFill>
                  <a:srgbClr val="000000"/>
                </a:solidFill>
                <a:latin typeface="Arial"/>
                <a:ea typeface="Segoe UI" pitchFamily="34" charset="0"/>
                <a:cs typeface="Segoe UI" pitchFamily="34" charset="0"/>
              </a:rPr>
              <a:t>unpermittable</a:t>
            </a:r>
            <a:r>
              <a:rPr lang="en-US" sz="2400" dirty="0">
                <a:solidFill>
                  <a:srgbClr val="000000"/>
                </a:solidFill>
                <a:latin typeface="Arial"/>
                <a:ea typeface="Segoe UI" pitchFamily="34" charset="0"/>
                <a:cs typeface="Segoe UI" pitchFamily="34" charset="0"/>
              </a:rPr>
              <a:t>”</a:t>
            </a:r>
          </a:p>
          <a:p>
            <a:pPr marL="285750"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Detailed evaluation/proper technical design are critical to addressing issues identified for further assessment</a:t>
            </a:r>
          </a:p>
          <a:p>
            <a:pPr marL="0" lvl="1" fontAlgn="base">
              <a:spcAft>
                <a:spcPts val="400"/>
              </a:spcAft>
              <a:buClr>
                <a:srgbClr val="002664"/>
              </a:buClr>
              <a:defRPr/>
            </a:pPr>
            <a:endParaRPr lang="en-US" sz="1200" dirty="0">
              <a:solidFill>
                <a:srgbClr val="000000"/>
              </a:solidFill>
              <a:latin typeface="Arial"/>
              <a:ea typeface="Segoe UI" pitchFamily="34" charset="0"/>
              <a:cs typeface="Segoe UI" pitchFamily="34" charset="0"/>
            </a:endParaRPr>
          </a:p>
          <a:p>
            <a:pPr marL="0" lvl="1" fontAlgn="base">
              <a:spcBef>
                <a:spcPts val="200"/>
              </a:spcBef>
              <a:spcAft>
                <a:spcPts val="400"/>
              </a:spcAft>
              <a:buClr>
                <a:srgbClr val="002664"/>
              </a:buClr>
              <a:defRPr/>
            </a:pPr>
            <a:r>
              <a:rPr lang="en-US" sz="2600" b="1" u="sng" dirty="0">
                <a:solidFill>
                  <a:srgbClr val="000000"/>
                </a:solidFill>
                <a:latin typeface="Arial"/>
                <a:ea typeface="Segoe UI" pitchFamily="34" charset="0"/>
                <a:cs typeface="Segoe UI" pitchFamily="34" charset="0"/>
              </a:rPr>
              <a:t>RECOMMENDATIONS</a:t>
            </a:r>
          </a:p>
          <a:p>
            <a:pPr marL="285750" lvl="1"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Landfill liaison</a:t>
            </a:r>
          </a:p>
          <a:p>
            <a:pPr marL="285750" lvl="1"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Leachate collection/detection layers</a:t>
            </a:r>
          </a:p>
          <a:p>
            <a:pPr marL="742950" lvl="2"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Gravity flow to outside landfill</a:t>
            </a:r>
          </a:p>
          <a:p>
            <a:pPr marL="285750" lvl="2"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Adequate leachate treatment plan</a:t>
            </a:r>
          </a:p>
          <a:p>
            <a:pPr marL="285750" lvl="2"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Remove ponded water</a:t>
            </a:r>
          </a:p>
          <a:p>
            <a:pPr marL="0" lvl="1" fontAlgn="base">
              <a:spcAft>
                <a:spcPts val="400"/>
              </a:spcAft>
              <a:buClr>
                <a:srgbClr val="002664"/>
              </a:buClr>
              <a:defRPr/>
            </a:pPr>
            <a:endParaRPr lang="en-US" dirty="0">
              <a:solidFill>
                <a:srgbClr val="000000"/>
              </a:solidFill>
              <a:latin typeface="Arial"/>
              <a:ea typeface="Segoe UI" pitchFamily="34" charset="0"/>
              <a:cs typeface="Segoe UI" pitchFamily="34" charset="0"/>
            </a:endParaRPr>
          </a:p>
        </p:txBody>
      </p:sp>
    </p:spTree>
    <p:extLst>
      <p:ext uri="{BB962C8B-B14F-4D97-AF65-F5344CB8AC3E}">
        <p14:creationId xmlns:p14="http://schemas.microsoft.com/office/powerpoint/2010/main" val="58931021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1DF92-94DC-0927-4AAF-545D557396E0}"/>
            </a:ext>
          </a:extLst>
        </p:cNvPr>
        <p:cNvGrpSpPr/>
        <p:nvPr/>
      </p:nvGrpSpPr>
      <p:grpSpPr>
        <a:xfrm>
          <a:off x="0" y="0"/>
          <a:ext cx="0" cy="0"/>
          <a:chOff x="0" y="0"/>
          <a:chExt cx="0" cy="0"/>
        </a:xfrm>
      </p:grpSpPr>
      <p:sp>
        <p:nvSpPr>
          <p:cNvPr id="26628" name="AutoShape 11" descr="http://upload.wikimedia.org/wikipedia/commons/b/b1/ASTM_logo.svg">
            <a:extLst>
              <a:ext uri="{FF2B5EF4-FFF2-40B4-BE49-F238E27FC236}">
                <a16:creationId xmlns:a16="http://schemas.microsoft.com/office/drawing/2014/main" id="{213FBEF1-E252-0515-6299-2A9AB814C44A}"/>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B25C6E6D-2A7F-E686-3B14-6EA0D4F6027D}"/>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SITE EVALUATION</a:t>
            </a:r>
          </a:p>
        </p:txBody>
      </p:sp>
      <p:sp>
        <p:nvSpPr>
          <p:cNvPr id="3" name="Rectangle 20">
            <a:extLst>
              <a:ext uri="{FF2B5EF4-FFF2-40B4-BE49-F238E27FC236}">
                <a16:creationId xmlns:a16="http://schemas.microsoft.com/office/drawing/2014/main" id="{F3B25BC5-7C9E-0C9D-A518-7C29474E588F}"/>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23</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10015145-7E2B-DD5C-7B4B-D9E88F2ECBC7}"/>
              </a:ext>
            </a:extLst>
          </p:cNvPr>
          <p:cNvSpPr>
            <a:spLocks noChangeArrowheads="1"/>
          </p:cNvSpPr>
          <p:nvPr/>
        </p:nvSpPr>
        <p:spPr bwMode="auto">
          <a:xfrm>
            <a:off x="1981200" y="1161289"/>
            <a:ext cx="8229600" cy="4204435"/>
          </a:xfrm>
          <a:prstGeom prst="rect">
            <a:avLst/>
          </a:prstGeom>
          <a:noFill/>
          <a:ln w="9525">
            <a:noFill/>
            <a:miter lim="800000"/>
            <a:headEnd/>
            <a:tailEnd/>
          </a:ln>
        </p:spPr>
        <p:txBody>
          <a:bodyPr/>
          <a:lstStyle/>
          <a:p>
            <a:pPr marL="0" lvl="1" fontAlgn="base">
              <a:spcBef>
                <a:spcPts val="200"/>
              </a:spcBef>
              <a:spcAft>
                <a:spcPts val="400"/>
              </a:spcAft>
              <a:buClr>
                <a:srgbClr val="002664"/>
              </a:buClr>
              <a:defRPr/>
            </a:pPr>
            <a:r>
              <a:rPr lang="en-US" sz="2600" b="1" u="sng" dirty="0">
                <a:solidFill>
                  <a:srgbClr val="000000"/>
                </a:solidFill>
                <a:latin typeface="Arial"/>
                <a:ea typeface="Segoe UI" pitchFamily="34" charset="0"/>
                <a:cs typeface="Segoe UI" pitchFamily="34" charset="0"/>
              </a:rPr>
              <a:t>RECOMMENDATIONS</a:t>
            </a:r>
          </a:p>
          <a:p>
            <a:pPr marL="285750" lvl="2"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Remove unsuitable material </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Coal fine/soft soils</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Acceptable firm foundation</a:t>
            </a:r>
          </a:p>
          <a:p>
            <a:pPr marL="285750" lvl="1"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Evaluate the suitability of coarse coal refuse</a:t>
            </a:r>
          </a:p>
          <a:p>
            <a:pPr marL="285750" lvl="1"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Detailed Stability Analyses</a:t>
            </a:r>
          </a:p>
          <a:p>
            <a:pPr marL="742950" lvl="2"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Natural soils</a:t>
            </a:r>
          </a:p>
          <a:p>
            <a:pPr marL="742950" lvl="2"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Coarse coal refuse</a:t>
            </a:r>
          </a:p>
          <a:p>
            <a:pPr marL="742950" lvl="2"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Existing coal refuse dam embankments</a:t>
            </a:r>
          </a:p>
          <a:p>
            <a:pPr marL="742950" lvl="2"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Proposed liner system</a:t>
            </a:r>
          </a:p>
          <a:p>
            <a:pPr marL="742950" lvl="2"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Landfill waste</a:t>
            </a:r>
          </a:p>
          <a:p>
            <a:pPr marL="0" lvl="1" fontAlgn="base">
              <a:spcAft>
                <a:spcPts val="400"/>
              </a:spcAft>
              <a:buClr>
                <a:srgbClr val="002664"/>
              </a:buClr>
              <a:defRPr/>
            </a:pPr>
            <a:endParaRPr lang="en-US" dirty="0">
              <a:solidFill>
                <a:srgbClr val="000000"/>
              </a:solidFill>
              <a:latin typeface="Arial"/>
              <a:ea typeface="Segoe UI" pitchFamily="34" charset="0"/>
              <a:cs typeface="Segoe UI" pitchFamily="34" charset="0"/>
            </a:endParaRPr>
          </a:p>
        </p:txBody>
      </p:sp>
    </p:spTree>
    <p:extLst>
      <p:ext uri="{BB962C8B-B14F-4D97-AF65-F5344CB8AC3E}">
        <p14:creationId xmlns:p14="http://schemas.microsoft.com/office/powerpoint/2010/main" val="83989297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78E5D-B3A7-4A31-FBBE-8B87F8A1BAF6}"/>
            </a:ext>
          </a:extLst>
        </p:cNvPr>
        <p:cNvGrpSpPr/>
        <p:nvPr/>
      </p:nvGrpSpPr>
      <p:grpSpPr>
        <a:xfrm>
          <a:off x="0" y="0"/>
          <a:ext cx="0" cy="0"/>
          <a:chOff x="0" y="0"/>
          <a:chExt cx="0" cy="0"/>
        </a:xfrm>
      </p:grpSpPr>
      <p:sp>
        <p:nvSpPr>
          <p:cNvPr id="26628" name="AutoShape 11" descr="http://upload.wikimedia.org/wikipedia/commons/b/b1/ASTM_logo.svg">
            <a:extLst>
              <a:ext uri="{FF2B5EF4-FFF2-40B4-BE49-F238E27FC236}">
                <a16:creationId xmlns:a16="http://schemas.microsoft.com/office/drawing/2014/main" id="{6CFB02F0-983F-BBAF-7362-BEF0DB0B88E6}"/>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B6E024C4-EFD9-480B-281C-C34D61B592DE}"/>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SITE EVALUATION</a:t>
            </a:r>
          </a:p>
        </p:txBody>
      </p:sp>
      <p:sp>
        <p:nvSpPr>
          <p:cNvPr id="3" name="Rectangle 20">
            <a:extLst>
              <a:ext uri="{FF2B5EF4-FFF2-40B4-BE49-F238E27FC236}">
                <a16:creationId xmlns:a16="http://schemas.microsoft.com/office/drawing/2014/main" id="{B716BF98-28C8-79F9-430B-5EAD4054A450}"/>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24</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B0E16E56-C0DD-F5B0-F09C-FE495683B977}"/>
              </a:ext>
            </a:extLst>
          </p:cNvPr>
          <p:cNvSpPr>
            <a:spLocks noChangeArrowheads="1"/>
          </p:cNvSpPr>
          <p:nvPr/>
        </p:nvSpPr>
        <p:spPr bwMode="auto">
          <a:xfrm>
            <a:off x="1981201" y="1161289"/>
            <a:ext cx="4766440" cy="4204435"/>
          </a:xfrm>
          <a:prstGeom prst="rect">
            <a:avLst/>
          </a:prstGeom>
          <a:noFill/>
          <a:ln w="9525">
            <a:noFill/>
            <a:miter lim="800000"/>
            <a:headEnd/>
            <a:tailEnd/>
          </a:ln>
        </p:spPr>
        <p:txBody>
          <a:bodyPr/>
          <a:lstStyle/>
          <a:p>
            <a:pPr marL="0" lvl="1" fontAlgn="base">
              <a:spcBef>
                <a:spcPts val="200"/>
              </a:spcBef>
              <a:spcAft>
                <a:spcPts val="400"/>
              </a:spcAft>
              <a:buClr>
                <a:srgbClr val="002664"/>
              </a:buClr>
              <a:defRPr/>
            </a:pPr>
            <a:r>
              <a:rPr lang="en-US" sz="2600" b="1" u="sng" dirty="0">
                <a:solidFill>
                  <a:srgbClr val="000000"/>
                </a:solidFill>
                <a:latin typeface="Arial"/>
                <a:ea typeface="Segoe UI" pitchFamily="34" charset="0"/>
                <a:cs typeface="Segoe UI" pitchFamily="34" charset="0"/>
              </a:rPr>
              <a:t>RECOMMENDATIONS</a:t>
            </a:r>
          </a:p>
          <a:p>
            <a:pPr marL="285750" lvl="1"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Mine Safety &amp; Health Administration (MSHA)</a:t>
            </a:r>
          </a:p>
          <a:p>
            <a:pPr marL="742950" lvl="2"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Approval for fills impacting Dams 1 and 2</a:t>
            </a:r>
          </a:p>
          <a:p>
            <a:pPr marL="285750" lvl="2" indent="-285750" fontAlgn="base">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Evaluation of Underground Mining</a:t>
            </a:r>
          </a:p>
          <a:p>
            <a:pPr marL="742950" lvl="3"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Horizontal/vertical location</a:t>
            </a:r>
          </a:p>
          <a:p>
            <a:pPr marL="742950" lvl="3"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Height of mine void</a:t>
            </a:r>
          </a:p>
          <a:p>
            <a:pPr marL="742950" lvl="3" indent="-285750" fontAlgn="base">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Angle of draw</a:t>
            </a:r>
          </a:p>
        </p:txBody>
      </p:sp>
      <p:pic>
        <p:nvPicPr>
          <p:cNvPr id="5122" name="Picture 2">
            <a:extLst>
              <a:ext uri="{FF2B5EF4-FFF2-40B4-BE49-F238E27FC236}">
                <a16:creationId xmlns:a16="http://schemas.microsoft.com/office/drawing/2014/main" id="{B89EA7A7-A956-5C43-946A-B1BE1423628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3754"/>
          <a:stretch/>
        </p:blipFill>
        <p:spPr bwMode="auto">
          <a:xfrm>
            <a:off x="7057695" y="1326783"/>
            <a:ext cx="3153104" cy="4204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15406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3D90E-7685-C58E-269B-F683FB914D86}"/>
            </a:ext>
          </a:extLst>
        </p:cNvPr>
        <p:cNvGrpSpPr/>
        <p:nvPr/>
      </p:nvGrpSpPr>
      <p:grpSpPr>
        <a:xfrm>
          <a:off x="0" y="0"/>
          <a:ext cx="0" cy="0"/>
          <a:chOff x="0" y="0"/>
          <a:chExt cx="0" cy="0"/>
        </a:xfrm>
      </p:grpSpPr>
      <p:sp>
        <p:nvSpPr>
          <p:cNvPr id="26628" name="AutoShape 11" descr="http://upload.wikimedia.org/wikipedia/commons/b/b1/ASTM_logo.svg">
            <a:extLst>
              <a:ext uri="{FF2B5EF4-FFF2-40B4-BE49-F238E27FC236}">
                <a16:creationId xmlns:a16="http://schemas.microsoft.com/office/drawing/2014/main" id="{C6F87937-AF2E-9106-9E36-B51111427113}"/>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297DE9EE-8BC8-6685-8B85-7FC781EFA37F}"/>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ADDITIONAL REQUIREMENTS</a:t>
            </a:r>
          </a:p>
        </p:txBody>
      </p:sp>
      <p:sp>
        <p:nvSpPr>
          <p:cNvPr id="3" name="Rectangle 20">
            <a:extLst>
              <a:ext uri="{FF2B5EF4-FFF2-40B4-BE49-F238E27FC236}">
                <a16:creationId xmlns:a16="http://schemas.microsoft.com/office/drawing/2014/main" id="{5FF37034-385F-BF6F-21E6-049F8CF7155C}"/>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25</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399C6472-A9FC-E1DE-D564-28FDD7D5AD52}"/>
              </a:ext>
            </a:extLst>
          </p:cNvPr>
          <p:cNvSpPr>
            <a:spLocks noChangeArrowheads="1"/>
          </p:cNvSpPr>
          <p:nvPr/>
        </p:nvSpPr>
        <p:spPr bwMode="auto">
          <a:xfrm>
            <a:off x="1981201" y="1161289"/>
            <a:ext cx="8234855" cy="4204435"/>
          </a:xfrm>
          <a:prstGeom prst="rect">
            <a:avLst/>
          </a:prstGeom>
          <a:noFill/>
          <a:ln w="9525">
            <a:noFill/>
            <a:miter lim="800000"/>
            <a:headEnd/>
            <a:tailEnd/>
          </a:ln>
        </p:spPr>
        <p:txBody>
          <a:bodyPr/>
          <a:lstStyle/>
          <a:p>
            <a:pPr marL="285750" lvl="1"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Design/implement mine stabilization program</a:t>
            </a:r>
          </a:p>
          <a:p>
            <a:pPr marL="742950" lvl="2"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e.g., full roof contact grouting</a:t>
            </a:r>
          </a:p>
          <a:p>
            <a:pPr marL="285750" lvl="2"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Slope stability for all components</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Prepared subgrade</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Coal refuse</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Landfill liner system</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Slopes/embankments of coal refuse fills/impoundments</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Natural ground slopes (under/adjacent to landfill)</a:t>
            </a:r>
          </a:p>
          <a:p>
            <a:pPr marL="742950" lvl="3" indent="-285750" fontAlgn="base">
              <a:spcBef>
                <a:spcPts val="200"/>
              </a:spcBef>
              <a:spcAft>
                <a:spcPts val="400"/>
              </a:spcAft>
              <a:buClr>
                <a:srgbClr val="002664"/>
              </a:buClr>
              <a:buFont typeface="Wingdings" panose="05000000000000000000" pitchFamily="2" charset="2"/>
              <a:buChar char="Ø"/>
              <a:defRPr/>
            </a:pPr>
            <a:r>
              <a:rPr lang="en-US" sz="2200" dirty="0">
                <a:solidFill>
                  <a:srgbClr val="000000"/>
                </a:solidFill>
                <a:latin typeface="Arial"/>
                <a:ea typeface="Segoe UI" pitchFamily="34" charset="0"/>
                <a:cs typeface="Segoe UI" pitchFamily="34" charset="0"/>
              </a:rPr>
              <a:t>Temporary/final slopes of landfill (waste placement, cover material)</a:t>
            </a:r>
          </a:p>
          <a:p>
            <a:pPr marL="742950" lvl="3" indent="-285750" fontAlgn="base">
              <a:spcBef>
                <a:spcPts val="200"/>
              </a:spcBef>
              <a:spcAft>
                <a:spcPts val="400"/>
              </a:spcAft>
              <a:buClr>
                <a:srgbClr val="002664"/>
              </a:buClr>
              <a:buFont typeface="Wingdings" panose="05000000000000000000" pitchFamily="2" charset="2"/>
              <a:buChar char="Ø"/>
              <a:defRPr/>
            </a:pPr>
            <a:r>
              <a:rPr lang="en-US" sz="2400" dirty="0">
                <a:solidFill>
                  <a:srgbClr val="000000"/>
                </a:solidFill>
                <a:latin typeface="Arial"/>
                <a:ea typeface="Segoe UI" pitchFamily="34" charset="0"/>
                <a:cs typeface="Segoe UI" pitchFamily="34" charset="0"/>
              </a:rPr>
              <a:t>Material strength parameters based on sampling/laboratory analyses</a:t>
            </a:r>
          </a:p>
          <a:p>
            <a:pPr marL="742950" lvl="3" indent="-285750" fontAlgn="base">
              <a:spcBef>
                <a:spcPts val="200"/>
              </a:spcBef>
              <a:spcAft>
                <a:spcPts val="400"/>
              </a:spcAft>
              <a:buClr>
                <a:srgbClr val="002664"/>
              </a:buClr>
              <a:buFont typeface="Wingdings" panose="05000000000000000000" pitchFamily="2" charset="2"/>
              <a:buChar char="Ø"/>
              <a:defRPr/>
            </a:pPr>
            <a:endParaRPr lang="en-US" sz="2200" dirty="0">
              <a:solidFill>
                <a:srgbClr val="000000"/>
              </a:solidFill>
              <a:latin typeface="Arial"/>
              <a:ea typeface="Segoe UI" pitchFamily="34" charset="0"/>
              <a:cs typeface="Segoe UI" pitchFamily="34" charset="0"/>
            </a:endParaRPr>
          </a:p>
        </p:txBody>
      </p:sp>
    </p:spTree>
    <p:extLst>
      <p:ext uri="{BB962C8B-B14F-4D97-AF65-F5344CB8AC3E}">
        <p14:creationId xmlns:p14="http://schemas.microsoft.com/office/powerpoint/2010/main" val="194452946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B626C-B0D9-59FD-8B40-8557184C4DEF}"/>
            </a:ext>
          </a:extLst>
        </p:cNvPr>
        <p:cNvGrpSpPr/>
        <p:nvPr/>
      </p:nvGrpSpPr>
      <p:grpSpPr>
        <a:xfrm>
          <a:off x="0" y="0"/>
          <a:ext cx="0" cy="0"/>
          <a:chOff x="0" y="0"/>
          <a:chExt cx="0" cy="0"/>
        </a:xfrm>
      </p:grpSpPr>
      <p:sp>
        <p:nvSpPr>
          <p:cNvPr id="26628" name="AutoShape 11" descr="http://upload.wikimedia.org/wikipedia/commons/b/b1/ASTM_logo.svg">
            <a:extLst>
              <a:ext uri="{FF2B5EF4-FFF2-40B4-BE49-F238E27FC236}">
                <a16:creationId xmlns:a16="http://schemas.microsoft.com/office/drawing/2014/main" id="{B6512E45-D60F-59AD-8971-B2A4816568C1}"/>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B8340CE6-5DDF-F5F3-EEA8-9FAC590C59FE}"/>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ADDITIONAL REQUIREMENTS</a:t>
            </a:r>
          </a:p>
        </p:txBody>
      </p:sp>
      <p:sp>
        <p:nvSpPr>
          <p:cNvPr id="3" name="Rectangle 20">
            <a:extLst>
              <a:ext uri="{FF2B5EF4-FFF2-40B4-BE49-F238E27FC236}">
                <a16:creationId xmlns:a16="http://schemas.microsoft.com/office/drawing/2014/main" id="{9ED71F44-85F8-15BC-EE46-30CC80E0D871}"/>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26</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1B1DDC05-E82A-BB6A-B17E-AAC58F063437}"/>
              </a:ext>
            </a:extLst>
          </p:cNvPr>
          <p:cNvSpPr>
            <a:spLocks noChangeArrowheads="1"/>
          </p:cNvSpPr>
          <p:nvPr/>
        </p:nvSpPr>
        <p:spPr bwMode="auto">
          <a:xfrm>
            <a:off x="1981201" y="1161289"/>
            <a:ext cx="8234855" cy="4204435"/>
          </a:xfrm>
          <a:prstGeom prst="rect">
            <a:avLst/>
          </a:prstGeom>
          <a:noFill/>
          <a:ln w="9525">
            <a:noFill/>
            <a:miter lim="800000"/>
            <a:headEnd/>
            <a:tailEnd/>
          </a:ln>
        </p:spPr>
        <p:txBody>
          <a:bodyPr/>
          <a:lstStyle/>
          <a:p>
            <a:pPr marL="285750" lvl="4"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Develop dewatering plan</a:t>
            </a:r>
          </a:p>
          <a:p>
            <a:pPr marL="285750" lvl="4"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Evaluate bearing capacity, settlement/consolidation of subgrade, etc.</a:t>
            </a:r>
          </a:p>
          <a:p>
            <a:pPr marL="285750" lvl="4"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Leachate storage</a:t>
            </a:r>
          </a:p>
          <a:p>
            <a:pPr marL="285750" lvl="4"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Liner material able to elongate due to stress/strain from mine subsidence</a:t>
            </a:r>
          </a:p>
          <a:p>
            <a:pPr marL="285750" lvl="4"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Meet/exceed Virginia Department of Environmental Quality Regulations</a:t>
            </a:r>
          </a:p>
          <a:p>
            <a:pPr marL="285750" lvl="4" indent="-285750" fontAlgn="base">
              <a:spcBef>
                <a:spcPts val="200"/>
              </a:spcBef>
              <a:spcAft>
                <a:spcPts val="400"/>
              </a:spcAft>
              <a:buClr>
                <a:srgbClr val="002664"/>
              </a:buClr>
              <a:buFont typeface="Wingdings" panose="05000000000000000000" pitchFamily="2" charset="2"/>
              <a:buChar char="§"/>
              <a:defRPr/>
            </a:pPr>
            <a:endParaRPr lang="en-US" sz="2400" dirty="0">
              <a:solidFill>
                <a:srgbClr val="000000"/>
              </a:solidFill>
              <a:latin typeface="Arial"/>
              <a:ea typeface="Segoe UI" pitchFamily="34" charset="0"/>
              <a:cs typeface="Segoe UI" pitchFamily="34" charset="0"/>
            </a:endParaRPr>
          </a:p>
        </p:txBody>
      </p:sp>
    </p:spTree>
    <p:extLst>
      <p:ext uri="{BB962C8B-B14F-4D97-AF65-F5344CB8AC3E}">
        <p14:creationId xmlns:p14="http://schemas.microsoft.com/office/powerpoint/2010/main" val="225333341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8DAF3-7A74-8845-2B72-9F0DC64E9899}"/>
            </a:ext>
          </a:extLst>
        </p:cNvPr>
        <p:cNvGrpSpPr/>
        <p:nvPr/>
      </p:nvGrpSpPr>
      <p:grpSpPr>
        <a:xfrm>
          <a:off x="0" y="0"/>
          <a:ext cx="0" cy="0"/>
          <a:chOff x="0" y="0"/>
          <a:chExt cx="0" cy="0"/>
        </a:xfrm>
      </p:grpSpPr>
      <p:sp>
        <p:nvSpPr>
          <p:cNvPr id="26628" name="AutoShape 11" descr="http://upload.wikimedia.org/wikipedia/commons/b/b1/ASTM_logo.svg">
            <a:extLst>
              <a:ext uri="{FF2B5EF4-FFF2-40B4-BE49-F238E27FC236}">
                <a16:creationId xmlns:a16="http://schemas.microsoft.com/office/drawing/2014/main" id="{6734A7E1-F681-13DB-1D52-0095F3F2F897}"/>
              </a:ext>
            </a:extLst>
          </p:cNvPr>
          <p:cNvSpPr>
            <a:spLocks noChangeAspect="1" noChangeArrowheads="1"/>
          </p:cNvSpPr>
          <p:nvPr/>
        </p:nvSpPr>
        <p:spPr bwMode="auto">
          <a:xfrm>
            <a:off x="17573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eaLnBrk="0" fontAlgn="base" hangingPunct="0">
              <a:spcAft>
                <a:spcPct val="0"/>
              </a:spcAft>
              <a:buClrTx/>
              <a:buFont typeface="Symbol" panose="05050102010706020507" pitchFamily="18" charset="2"/>
              <a:buChar char="-"/>
            </a:pPr>
            <a:endParaRPr lang="en-US" altLang="en-US" sz="1400" b="0" dirty="0">
              <a:solidFill>
                <a:srgbClr val="002F5F"/>
              </a:solidFill>
              <a:latin typeface="Times New Roman" panose="02020603050405020304" pitchFamily="18" charset="0"/>
            </a:endParaRPr>
          </a:p>
        </p:txBody>
      </p:sp>
      <p:sp>
        <p:nvSpPr>
          <p:cNvPr id="9" name="Rectangle 2">
            <a:extLst>
              <a:ext uri="{FF2B5EF4-FFF2-40B4-BE49-F238E27FC236}">
                <a16:creationId xmlns:a16="http://schemas.microsoft.com/office/drawing/2014/main" id="{B6B94FE8-29AC-33FF-0089-BBDBBD3C3DC0}"/>
              </a:ext>
            </a:extLst>
          </p:cNvPr>
          <p:cNvSpPr txBox="1">
            <a:spLocks noChangeArrowheads="1"/>
          </p:cNvSpPr>
          <p:nvPr/>
        </p:nvSpPr>
        <p:spPr>
          <a:xfrm>
            <a:off x="1524000" y="196850"/>
            <a:ext cx="9144000" cy="776288"/>
          </a:xfrm>
          <a:prstGeom prst="rect">
            <a:avLst/>
          </a:prstGeom>
        </p:spPr>
        <p:txBody>
          <a:bodyPr anchor="ctr"/>
          <a:lstStyle>
            <a:lvl1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1pPr>
            <a:lvl2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2pPr>
            <a:lvl3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3pPr>
            <a:lvl4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4pPr>
            <a:lvl5pPr algn="ctr" rtl="0" eaLnBrk="0" fontAlgn="base" hangingPunct="0">
              <a:spcBef>
                <a:spcPct val="0"/>
              </a:spcBef>
              <a:spcAft>
                <a:spcPct val="0"/>
              </a:spcAft>
              <a:defRPr sz="2800" b="1">
                <a:solidFill>
                  <a:srgbClr val="FFFFFF"/>
                </a:solidFill>
                <a:latin typeface="Segoe UI" pitchFamily="34" charset="0"/>
                <a:ea typeface="Segoe UI"/>
                <a:cs typeface="Segoe UI"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pPr>
              <a:defRPr/>
            </a:pPr>
            <a:r>
              <a:rPr lang="en-US" altLang="en-US" sz="3000" kern="0" dirty="0">
                <a:latin typeface="Century Gothic" panose="020B0502020202020204" pitchFamily="34" charset="0"/>
                <a:ea typeface="+mn-ea"/>
              </a:rPr>
              <a:t>SUMMARY</a:t>
            </a:r>
          </a:p>
        </p:txBody>
      </p:sp>
      <p:sp>
        <p:nvSpPr>
          <p:cNvPr id="3" name="Rectangle 20">
            <a:extLst>
              <a:ext uri="{FF2B5EF4-FFF2-40B4-BE49-F238E27FC236}">
                <a16:creationId xmlns:a16="http://schemas.microsoft.com/office/drawing/2014/main" id="{A5E6D647-A88E-5D70-6362-1E4AEDB2E675}"/>
              </a:ext>
            </a:extLst>
          </p:cNvPr>
          <p:cNvSpPr txBox="1">
            <a:spLocks noGrp="1" noChangeArrowheads="1"/>
          </p:cNvSpPr>
          <p:nvPr/>
        </p:nvSpPr>
        <p:spPr bwMode="auto">
          <a:xfrm>
            <a:off x="8534401" y="6381750"/>
            <a:ext cx="1978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366"/>
              </a:buClr>
              <a:buChar char="•"/>
              <a:defRPr sz="2800" b="1">
                <a:solidFill>
                  <a:schemeClr val="tx1"/>
                </a:solidFill>
                <a:latin typeface="Segoe UI" panose="020B0502040204020203" pitchFamily="34" charset="0"/>
                <a:cs typeface="Segoe UI" panose="020B0502040204020203" pitchFamily="34" charset="0"/>
              </a:defRPr>
            </a:lvl1pPr>
            <a:lvl2pPr marL="742950" indent="-285750">
              <a:spcBef>
                <a:spcPct val="20000"/>
              </a:spcBef>
              <a:buChar char="–"/>
              <a:defRPr sz="2800">
                <a:solidFill>
                  <a:schemeClr val="accent1"/>
                </a:solidFill>
                <a:latin typeface="Segoe UI" panose="020B0502040204020203" pitchFamily="34" charset="0"/>
                <a:cs typeface="Segoe UI" panose="020B0502040204020203" pitchFamily="34" charset="0"/>
              </a:defRPr>
            </a:lvl2pPr>
            <a:lvl3pPr marL="1143000" indent="-228600">
              <a:spcBef>
                <a:spcPct val="20000"/>
              </a:spcBef>
              <a:buFont typeface="Wingdings" panose="05000000000000000000" pitchFamily="2" charset="2"/>
              <a:buChar char="§"/>
              <a:defRPr sz="2400">
                <a:solidFill>
                  <a:schemeClr val="accent1"/>
                </a:solidFill>
                <a:latin typeface="Segoe UI" panose="020B0502040204020203" pitchFamily="34" charset="0"/>
                <a:cs typeface="Segoe UI" panose="020B0502040204020203" pitchFamily="34" charset="0"/>
              </a:defRPr>
            </a:lvl3pPr>
            <a:lvl4pPr marL="1600200" indent="-228600">
              <a:spcBef>
                <a:spcPct val="20000"/>
              </a:spcBef>
              <a:buChar char="–"/>
              <a:defRPr sz="2000">
                <a:solidFill>
                  <a:schemeClr val="accent1"/>
                </a:solidFill>
                <a:latin typeface="Segoe UI" panose="020B0502040204020203" pitchFamily="34" charset="0"/>
                <a:cs typeface="Segoe UI" panose="020B0502040204020203" pitchFamily="34" charset="0"/>
              </a:defRPr>
            </a:lvl4pPr>
            <a:lvl5pPr marL="2057400" indent="-228600">
              <a:spcBef>
                <a:spcPct val="20000"/>
              </a:spcBef>
              <a:buChar char="»"/>
              <a:defRPr sz="2000">
                <a:solidFill>
                  <a:schemeClr val="accent1"/>
                </a:solidFill>
                <a:latin typeface="Segoe UI" panose="020B0502040204020203" pitchFamily="34" charset="0"/>
                <a:cs typeface="Segoe UI" panose="020B0502040204020203" pitchFamily="34" charset="0"/>
              </a:defRPr>
            </a:lvl5pPr>
            <a:lvl6pPr marL="25146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6pPr>
            <a:lvl7pPr marL="29718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7pPr>
            <a:lvl8pPr marL="34290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8pPr>
            <a:lvl9pPr marL="3886200" indent="-228600" eaLnBrk="0" fontAlgn="base" hangingPunct="0">
              <a:spcBef>
                <a:spcPct val="20000"/>
              </a:spcBef>
              <a:spcAft>
                <a:spcPct val="0"/>
              </a:spcAft>
              <a:buChar char="»"/>
              <a:defRPr sz="2000">
                <a:solidFill>
                  <a:schemeClr val="accent1"/>
                </a:solidFill>
                <a:latin typeface="Segoe UI" panose="020B0502040204020203" pitchFamily="34" charset="0"/>
                <a:cs typeface="Segoe UI" panose="020B0502040204020203" pitchFamily="34" charset="0"/>
              </a:defRPr>
            </a:lvl9pPr>
          </a:lstStyle>
          <a:p>
            <a:pPr algn="r" fontAlgn="base">
              <a:spcBef>
                <a:spcPct val="0"/>
              </a:spcBef>
              <a:spcAft>
                <a:spcPct val="0"/>
              </a:spcAft>
              <a:buClrTx/>
              <a:buNone/>
            </a:pPr>
            <a:fld id="{C1E90F1E-ABC9-4752-9E87-25661AA2EA4D}" type="slidenum">
              <a:rPr lang="en-US" altLang="en-US" sz="1400" b="0">
                <a:solidFill>
                  <a:srgbClr val="002F5F"/>
                </a:solidFill>
                <a:latin typeface="Arial" panose="020B0604020202020204" pitchFamily="34" charset="0"/>
                <a:cs typeface="Arial" panose="020B0604020202020204" pitchFamily="34" charset="0"/>
              </a:rPr>
              <a:pPr algn="r" fontAlgn="base">
                <a:spcBef>
                  <a:spcPct val="0"/>
                </a:spcBef>
                <a:spcAft>
                  <a:spcPct val="0"/>
                </a:spcAft>
                <a:buClrTx/>
                <a:buNone/>
              </a:pPr>
              <a:t>27</a:t>
            </a:fld>
            <a:endParaRPr lang="en-US" altLang="en-US" sz="1400" b="0" dirty="0">
              <a:solidFill>
                <a:srgbClr val="002F5F"/>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CFFEA258-E5CD-D097-08A9-96D454E7E1C7}"/>
              </a:ext>
            </a:extLst>
          </p:cNvPr>
          <p:cNvSpPr>
            <a:spLocks noChangeArrowheads="1"/>
          </p:cNvSpPr>
          <p:nvPr/>
        </p:nvSpPr>
        <p:spPr bwMode="auto">
          <a:xfrm>
            <a:off x="1981201" y="1161289"/>
            <a:ext cx="8234855" cy="4204435"/>
          </a:xfrm>
          <a:prstGeom prst="rect">
            <a:avLst/>
          </a:prstGeom>
          <a:noFill/>
          <a:ln w="9525">
            <a:noFill/>
            <a:miter lim="800000"/>
            <a:headEnd/>
            <a:tailEnd/>
          </a:ln>
        </p:spPr>
        <p:txBody>
          <a:bodyPr/>
          <a:lstStyle/>
          <a:p>
            <a:pPr marL="285750" lvl="1"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Meet/exceed Virginia Department of Environmental Quality Regulations</a:t>
            </a:r>
          </a:p>
          <a:p>
            <a:pPr marL="285750" lvl="1"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No fatal flaws identified to date</a:t>
            </a:r>
          </a:p>
          <a:p>
            <a:pPr marL="285750" lvl="1" indent="-285750" fontAlgn="base">
              <a:spcBef>
                <a:spcPts val="200"/>
              </a:spcBef>
              <a:spcAft>
                <a:spcPts val="400"/>
              </a:spcAft>
              <a:buClr>
                <a:srgbClr val="002664"/>
              </a:buClr>
              <a:buFont typeface="Wingdings" panose="05000000000000000000" pitchFamily="2" charset="2"/>
              <a:buChar char="§"/>
              <a:defRPr/>
            </a:pPr>
            <a:r>
              <a:rPr lang="en-US" sz="2400" dirty="0">
                <a:solidFill>
                  <a:srgbClr val="000000"/>
                </a:solidFill>
                <a:latin typeface="Arial"/>
                <a:ea typeface="Segoe UI" pitchFamily="34" charset="0"/>
                <a:cs typeface="Segoe UI" pitchFamily="34" charset="0"/>
              </a:rPr>
              <a:t>Detailed evaluation/proper technical design are critical to addressing issues identified for further assessment</a:t>
            </a:r>
          </a:p>
        </p:txBody>
      </p:sp>
      <p:pic>
        <p:nvPicPr>
          <p:cNvPr id="7170" name="Picture 2">
            <a:extLst>
              <a:ext uri="{FF2B5EF4-FFF2-40B4-BE49-F238E27FC236}">
                <a16:creationId xmlns:a16="http://schemas.microsoft.com/office/drawing/2014/main" id="{44ECAA50-2347-EA48-ED91-DD4271F03F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0425" b="13384"/>
          <a:stretch/>
        </p:blipFill>
        <p:spPr bwMode="auto">
          <a:xfrm>
            <a:off x="2743201" y="3550716"/>
            <a:ext cx="6705601" cy="2323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37964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78C280-BBD9-3593-D8C8-620786097EBE}"/>
              </a:ext>
            </a:extLst>
          </p:cNvPr>
          <p:cNvSpPr>
            <a:spLocks noGrp="1"/>
          </p:cNvSpPr>
          <p:nvPr>
            <p:ph type="body" idx="1"/>
          </p:nvPr>
        </p:nvSpPr>
        <p:spPr>
          <a:xfrm>
            <a:off x="495300" y="1524000"/>
            <a:ext cx="11201400" cy="4724400"/>
          </a:xfrm>
        </p:spPr>
        <p:txBody>
          <a:bodyPr>
            <a:normAutofit/>
          </a:bodyPr>
          <a:lstStyle/>
          <a:p>
            <a:pPr marL="342900" indent="-342900" algn="l">
              <a:lnSpc>
                <a:spcPct val="110000"/>
              </a:lnSpc>
              <a:buFont typeface="Arial" panose="020B0604020202020204" pitchFamily="34" charset="0"/>
              <a:buChar char="•"/>
            </a:pPr>
            <a:r>
              <a:rPr lang="en-US" sz="3600" dirty="0"/>
              <a:t>Multiple Economic Development Project Opportunities</a:t>
            </a:r>
          </a:p>
          <a:p>
            <a:pPr marL="342900" indent="-342900" algn="l">
              <a:lnSpc>
                <a:spcPct val="110000"/>
              </a:lnSpc>
              <a:buFont typeface="Arial" panose="020B0604020202020204" pitchFamily="34" charset="0"/>
              <a:buChar char="•"/>
            </a:pPr>
            <a:r>
              <a:rPr lang="en-US" sz="3600" dirty="0"/>
              <a:t>Russell County IDA Building Site/Pad</a:t>
            </a:r>
          </a:p>
          <a:p>
            <a:pPr marL="342900" indent="-342900" algn="l">
              <a:lnSpc>
                <a:spcPct val="110000"/>
              </a:lnSpc>
              <a:buFont typeface="Arial" panose="020B0604020202020204" pitchFamily="34" charset="0"/>
              <a:buChar char="•"/>
            </a:pPr>
            <a:r>
              <a:rPr lang="en-US" sz="3600" dirty="0"/>
              <a:t>Industrial Site located on Railroad Site</a:t>
            </a:r>
          </a:p>
          <a:p>
            <a:pPr marL="342900" indent="-342900" algn="l">
              <a:lnSpc>
                <a:spcPct val="110000"/>
              </a:lnSpc>
              <a:buFont typeface="Arial" panose="020B0604020202020204" pitchFamily="34" charset="0"/>
              <a:buChar char="•"/>
            </a:pPr>
            <a:r>
              <a:rPr lang="en-US" sz="3600" dirty="0"/>
              <a:t>Employment - Jobs</a:t>
            </a:r>
          </a:p>
          <a:p>
            <a:pPr marL="342900" indent="-342900" algn="l">
              <a:lnSpc>
                <a:spcPct val="110000"/>
              </a:lnSpc>
              <a:buFont typeface="Arial" panose="020B0604020202020204" pitchFamily="34" charset="0"/>
              <a:buChar char="•"/>
            </a:pPr>
            <a:r>
              <a:rPr lang="en-US" sz="3600" dirty="0"/>
              <a:t>Water &amp; Sewer Infrastructure</a:t>
            </a:r>
          </a:p>
          <a:p>
            <a:pPr marL="342900" indent="-342900" algn="l">
              <a:lnSpc>
                <a:spcPct val="110000"/>
              </a:lnSpc>
              <a:buFont typeface="Arial" panose="020B0604020202020204" pitchFamily="34" charset="0"/>
              <a:buChar char="•"/>
            </a:pPr>
            <a:r>
              <a:rPr lang="en-US" sz="3600" dirty="0"/>
              <a:t>Fiber Infrastructure</a:t>
            </a:r>
          </a:p>
          <a:p>
            <a:pPr marL="342900" indent="-342900" algn="l">
              <a:buFont typeface="Arial" panose="020B0604020202020204" pitchFamily="34" charset="0"/>
              <a:buChar char="•"/>
            </a:pPr>
            <a:endParaRPr lang="en-US" dirty="0"/>
          </a:p>
          <a:p>
            <a:pPr algn="l"/>
            <a:endParaRPr lang="en-US" dirty="0"/>
          </a:p>
        </p:txBody>
      </p:sp>
      <p:sp>
        <p:nvSpPr>
          <p:cNvPr id="4" name="Title 1">
            <a:extLst>
              <a:ext uri="{FF2B5EF4-FFF2-40B4-BE49-F238E27FC236}">
                <a16:creationId xmlns:a16="http://schemas.microsoft.com/office/drawing/2014/main" id="{5F1C1259-A03F-E966-5857-217D22B44A69}"/>
              </a:ext>
            </a:extLst>
          </p:cNvPr>
          <p:cNvSpPr txBox="1">
            <a:spLocks/>
          </p:cNvSpPr>
          <p:nvPr/>
        </p:nvSpPr>
        <p:spPr>
          <a:xfrm>
            <a:off x="838200" y="219913"/>
            <a:ext cx="10668000" cy="628351"/>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r>
              <a:rPr lang="en-US" sz="3200" u="sng" dirty="0">
                <a:solidFill>
                  <a:schemeClr val="tx1"/>
                </a:solidFill>
              </a:rPr>
              <a:t>Landfill Host Agreement – Economic Development Objectives</a:t>
            </a:r>
          </a:p>
        </p:txBody>
      </p:sp>
    </p:spTree>
    <p:extLst>
      <p:ext uri="{BB962C8B-B14F-4D97-AF65-F5344CB8AC3E}">
        <p14:creationId xmlns:p14="http://schemas.microsoft.com/office/powerpoint/2010/main" val="1402216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field with a pond&#10;&#10;Description automatically generated with medium confidence">
            <a:extLst>
              <a:ext uri="{FF2B5EF4-FFF2-40B4-BE49-F238E27FC236}">
                <a16:creationId xmlns:a16="http://schemas.microsoft.com/office/drawing/2014/main" id="{EDC287D6-AB21-69B4-4074-50E66E641A6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413"/>
          <a:stretch/>
        </p:blipFill>
        <p:spPr>
          <a:xfrm>
            <a:off x="20" y="10"/>
            <a:ext cx="12191980" cy="6857990"/>
          </a:xfrm>
          <a:prstGeom prst="rect">
            <a:avLst/>
          </a:prstGeom>
          <a:noFill/>
        </p:spPr>
      </p:pic>
    </p:spTree>
    <p:extLst>
      <p:ext uri="{BB962C8B-B14F-4D97-AF65-F5344CB8AC3E}">
        <p14:creationId xmlns:p14="http://schemas.microsoft.com/office/powerpoint/2010/main" val="3534168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263805-3A7E-CFA2-507D-F5542EC9529A}"/>
              </a:ext>
            </a:extLst>
          </p:cNvPr>
          <p:cNvSpPr>
            <a:spLocks noGrp="1"/>
          </p:cNvSpPr>
          <p:nvPr>
            <p:ph type="body" idx="1"/>
          </p:nvPr>
        </p:nvSpPr>
        <p:spPr>
          <a:xfrm>
            <a:off x="609600" y="1066800"/>
            <a:ext cx="10972800" cy="5410200"/>
          </a:xfrm>
        </p:spPr>
        <p:txBody>
          <a:bodyPr>
            <a:normAutofit fontScale="92500" lnSpcReduction="10000"/>
          </a:bodyPr>
          <a:lstStyle/>
          <a:p>
            <a:pPr marL="342900" indent="-342900" algn="l">
              <a:lnSpc>
                <a:spcPct val="150000"/>
              </a:lnSpc>
              <a:buFont typeface="Arial" panose="020B0604020202020204" pitchFamily="34" charset="0"/>
              <a:buChar char="•"/>
            </a:pPr>
            <a:r>
              <a:rPr lang="en-US" sz="2200" u="sng" dirty="0">
                <a:latin typeface="PTSerif-Regular"/>
              </a:rPr>
              <a:t>Virginia Minimum Wage </a:t>
            </a:r>
            <a:r>
              <a:rPr lang="en-US" sz="2200" dirty="0">
                <a:latin typeface="PTSerif-Regular"/>
              </a:rPr>
              <a:t> (</a:t>
            </a:r>
            <a:r>
              <a:rPr lang="en-US" sz="2200" b="1" dirty="0">
                <a:solidFill>
                  <a:srgbClr val="FF0000"/>
                </a:solidFill>
                <a:latin typeface="PTSerif-Regular"/>
              </a:rPr>
              <a:t>Mandatory</a:t>
            </a:r>
            <a:r>
              <a:rPr lang="en-US" sz="2200" dirty="0">
                <a:latin typeface="PTSerif-Regular"/>
              </a:rPr>
              <a:t>) - $13.50 (2025) &amp; $15.00 (2026) - </a:t>
            </a:r>
            <a:r>
              <a:rPr lang="en-US" sz="2200" b="1" dirty="0">
                <a:solidFill>
                  <a:srgbClr val="FF0000"/>
                </a:solidFill>
                <a:latin typeface="PTSerif-Regular"/>
              </a:rPr>
              <a:t>$87,000</a:t>
            </a:r>
          </a:p>
          <a:p>
            <a:pPr marL="342900" indent="-342900" algn="l">
              <a:lnSpc>
                <a:spcPct val="150000"/>
              </a:lnSpc>
              <a:buFont typeface="Arial" panose="020B0604020202020204" pitchFamily="34" charset="0"/>
              <a:buChar char="•"/>
            </a:pPr>
            <a:r>
              <a:rPr lang="en-US" sz="2200" u="sng" dirty="0">
                <a:latin typeface="PTSerif-Regular"/>
              </a:rPr>
              <a:t>Southwestern Virginia Regional Jail Increase </a:t>
            </a:r>
            <a:r>
              <a:rPr lang="en-US" sz="2200" dirty="0">
                <a:latin typeface="PTSerif-Regular"/>
              </a:rPr>
              <a:t>(</a:t>
            </a:r>
            <a:r>
              <a:rPr lang="en-US" sz="2200" b="1" dirty="0">
                <a:solidFill>
                  <a:srgbClr val="FF0000"/>
                </a:solidFill>
                <a:latin typeface="PTSerif-Regular"/>
              </a:rPr>
              <a:t>Mandatory</a:t>
            </a:r>
            <a:r>
              <a:rPr lang="en-US" sz="2200" dirty="0">
                <a:latin typeface="PTSerif-Regular"/>
              </a:rPr>
              <a:t>) - </a:t>
            </a:r>
            <a:r>
              <a:rPr lang="en-US" sz="2200" b="1" dirty="0">
                <a:solidFill>
                  <a:srgbClr val="FF0000"/>
                </a:solidFill>
                <a:latin typeface="PTSerif-Regular"/>
              </a:rPr>
              <a:t>$225,000</a:t>
            </a:r>
          </a:p>
          <a:p>
            <a:pPr marL="342900" indent="-342900" algn="l">
              <a:lnSpc>
                <a:spcPct val="150000"/>
              </a:lnSpc>
              <a:buFont typeface="Arial" panose="020B0604020202020204" pitchFamily="34" charset="0"/>
              <a:buChar char="•"/>
            </a:pPr>
            <a:r>
              <a:rPr lang="en-US" sz="2200" u="sng" dirty="0">
                <a:latin typeface="PTSerif-Regular"/>
              </a:rPr>
              <a:t>RC DSS – Foster Care &amp; CSA Services Increase </a:t>
            </a:r>
            <a:r>
              <a:rPr lang="en-US" sz="2200" dirty="0">
                <a:latin typeface="PTSerif-Regular"/>
              </a:rPr>
              <a:t>(</a:t>
            </a:r>
            <a:r>
              <a:rPr lang="en-US" sz="2200" b="1" dirty="0">
                <a:solidFill>
                  <a:srgbClr val="FF0000"/>
                </a:solidFill>
                <a:latin typeface="PTSerif-Regular"/>
              </a:rPr>
              <a:t>Mandatory</a:t>
            </a:r>
            <a:r>
              <a:rPr lang="en-US" sz="2200" dirty="0">
                <a:latin typeface="PTSerif-Regular"/>
              </a:rPr>
              <a:t>) - </a:t>
            </a:r>
            <a:r>
              <a:rPr lang="en-US" sz="2200" b="1" dirty="0">
                <a:solidFill>
                  <a:srgbClr val="FF0000"/>
                </a:solidFill>
                <a:latin typeface="PTSerif-Regular"/>
              </a:rPr>
              <a:t>$375,000 </a:t>
            </a:r>
          </a:p>
          <a:p>
            <a:pPr marL="342900" indent="-342900" algn="l">
              <a:lnSpc>
                <a:spcPct val="150000"/>
              </a:lnSpc>
              <a:buFont typeface="Arial" panose="020B0604020202020204" pitchFamily="34" charset="0"/>
              <a:buChar char="•"/>
            </a:pPr>
            <a:r>
              <a:rPr lang="en-US" sz="2200" u="sng" dirty="0">
                <a:latin typeface="PTSerif-Regular"/>
              </a:rPr>
              <a:t>2024 - 3.0% &amp; 2025 – 3.0% Teacher Salary Increase </a:t>
            </a:r>
            <a:r>
              <a:rPr lang="en-US" sz="2200" dirty="0">
                <a:latin typeface="PTSerif-Regular"/>
              </a:rPr>
              <a:t>(</a:t>
            </a:r>
            <a:r>
              <a:rPr lang="en-US" sz="2200" b="1" dirty="0">
                <a:solidFill>
                  <a:srgbClr val="FF0000"/>
                </a:solidFill>
                <a:latin typeface="PTSerif-Regular"/>
              </a:rPr>
              <a:t>Mandatory</a:t>
            </a:r>
            <a:r>
              <a:rPr lang="en-US" sz="2200" dirty="0">
                <a:latin typeface="PTSerif-Regular"/>
              </a:rPr>
              <a:t>) - </a:t>
            </a:r>
            <a:r>
              <a:rPr lang="en-US" sz="2200" b="1" dirty="0">
                <a:solidFill>
                  <a:srgbClr val="FF0000"/>
                </a:solidFill>
                <a:latin typeface="PTSerif-Regular"/>
              </a:rPr>
              <a:t>$322,000</a:t>
            </a:r>
          </a:p>
          <a:p>
            <a:pPr marL="342900" indent="-342900" algn="l">
              <a:lnSpc>
                <a:spcPct val="150000"/>
              </a:lnSpc>
              <a:buFont typeface="Arial" panose="020B0604020202020204" pitchFamily="34" charset="0"/>
              <a:buChar char="•"/>
            </a:pPr>
            <a:r>
              <a:rPr lang="en-US" sz="2200" u="sng" dirty="0">
                <a:latin typeface="PTSerif-Regular"/>
              </a:rPr>
              <a:t>2024 &amp; 2025 County Operation Inflationary Cost </a:t>
            </a:r>
            <a:r>
              <a:rPr lang="en-US" sz="2200" dirty="0">
                <a:latin typeface="PTSerif-Regular"/>
              </a:rPr>
              <a:t>(</a:t>
            </a:r>
            <a:r>
              <a:rPr lang="en-US" sz="2200" b="1" dirty="0">
                <a:solidFill>
                  <a:srgbClr val="FF0000"/>
                </a:solidFill>
                <a:latin typeface="PTSerif-Regular"/>
              </a:rPr>
              <a:t>Mandatory</a:t>
            </a:r>
            <a:r>
              <a:rPr lang="en-US" sz="2200" dirty="0">
                <a:latin typeface="PTSerif-Regular"/>
              </a:rPr>
              <a:t>) – </a:t>
            </a:r>
            <a:r>
              <a:rPr lang="en-US" sz="2200" b="1" dirty="0">
                <a:solidFill>
                  <a:srgbClr val="FF0000"/>
                </a:solidFill>
                <a:latin typeface="PTSerif-Regular"/>
              </a:rPr>
              <a:t>$145,000</a:t>
            </a:r>
          </a:p>
          <a:p>
            <a:pPr marL="342900" indent="-342900" algn="l">
              <a:lnSpc>
                <a:spcPct val="150000"/>
              </a:lnSpc>
              <a:buFont typeface="Arial" panose="020B0604020202020204" pitchFamily="34" charset="0"/>
              <a:buChar char="•"/>
            </a:pPr>
            <a:r>
              <a:rPr lang="en-US" sz="2200" u="sng" dirty="0">
                <a:latin typeface="PTSerif-Regular"/>
              </a:rPr>
              <a:t>RC Disposal &amp; Transfer Station Increase </a:t>
            </a:r>
            <a:r>
              <a:rPr lang="en-US" sz="2200" dirty="0">
                <a:latin typeface="PTSerif-Regular"/>
              </a:rPr>
              <a:t>(</a:t>
            </a:r>
            <a:r>
              <a:rPr lang="en-US" sz="2200" b="1" dirty="0">
                <a:solidFill>
                  <a:srgbClr val="FF0000"/>
                </a:solidFill>
                <a:latin typeface="PTSerif-Regular"/>
              </a:rPr>
              <a:t>Contractual</a:t>
            </a:r>
            <a:r>
              <a:rPr lang="en-US" sz="2200" dirty="0">
                <a:latin typeface="PTSerif-Regular"/>
              </a:rPr>
              <a:t>) - </a:t>
            </a:r>
            <a:r>
              <a:rPr lang="en-US" sz="2200" b="1" dirty="0">
                <a:solidFill>
                  <a:srgbClr val="FF0000"/>
                </a:solidFill>
                <a:latin typeface="PTSerif-Regular"/>
              </a:rPr>
              <a:t>$520,000 (3-Year)</a:t>
            </a:r>
          </a:p>
          <a:p>
            <a:pPr marL="342900" indent="-342900" algn="l">
              <a:lnSpc>
                <a:spcPct val="150000"/>
              </a:lnSpc>
              <a:buFont typeface="Arial" panose="020B0604020202020204" pitchFamily="34" charset="0"/>
              <a:buChar char="•"/>
            </a:pPr>
            <a:r>
              <a:rPr lang="en-US" sz="2200" u="sng" dirty="0">
                <a:latin typeface="PTSerif-Regular"/>
              </a:rPr>
              <a:t>Regional Waste Authority Operational Deficit </a:t>
            </a:r>
            <a:r>
              <a:rPr lang="en-US" sz="2200" dirty="0">
                <a:latin typeface="PTSerif-Regular"/>
              </a:rPr>
              <a:t>(</a:t>
            </a:r>
            <a:r>
              <a:rPr lang="en-US" sz="2200" b="1" dirty="0">
                <a:solidFill>
                  <a:srgbClr val="FF0000"/>
                </a:solidFill>
                <a:latin typeface="PTSerif-Regular"/>
              </a:rPr>
              <a:t>Contractual</a:t>
            </a:r>
            <a:r>
              <a:rPr lang="en-US" sz="2200" dirty="0">
                <a:latin typeface="PTSerif-Regular"/>
              </a:rPr>
              <a:t>) - </a:t>
            </a:r>
            <a:r>
              <a:rPr lang="en-US" sz="2200" b="1" dirty="0">
                <a:solidFill>
                  <a:srgbClr val="FF0000"/>
                </a:solidFill>
                <a:latin typeface="PTSerif-Regular"/>
              </a:rPr>
              <a:t>$100,000</a:t>
            </a:r>
          </a:p>
          <a:p>
            <a:pPr marL="342900" indent="-342900" algn="l">
              <a:lnSpc>
                <a:spcPct val="150000"/>
              </a:lnSpc>
              <a:buFont typeface="Arial" panose="020B0604020202020204" pitchFamily="34" charset="0"/>
              <a:buChar char="•"/>
            </a:pPr>
            <a:r>
              <a:rPr lang="en-US" sz="2200" u="sng" dirty="0">
                <a:latin typeface="PTSerif-Regular"/>
              </a:rPr>
              <a:t>RC Fire &amp; Rescue Services </a:t>
            </a:r>
            <a:r>
              <a:rPr lang="en-US" sz="2200" dirty="0">
                <a:latin typeface="PTSerif-Regular"/>
              </a:rPr>
              <a:t>(</a:t>
            </a:r>
            <a:r>
              <a:rPr lang="en-US" sz="2200" b="1" dirty="0">
                <a:solidFill>
                  <a:srgbClr val="FF0000"/>
                </a:solidFill>
                <a:latin typeface="PTSerif-Regular"/>
              </a:rPr>
              <a:t>Optional</a:t>
            </a:r>
            <a:r>
              <a:rPr lang="en-US" sz="2200" dirty="0">
                <a:latin typeface="PTSerif-Regular"/>
              </a:rPr>
              <a:t>) &amp; (</a:t>
            </a:r>
            <a:r>
              <a:rPr lang="en-US" sz="2200" b="1" dirty="0">
                <a:solidFill>
                  <a:srgbClr val="FF0000"/>
                </a:solidFill>
                <a:latin typeface="PTSerif-Regular"/>
              </a:rPr>
              <a:t>Mandatory</a:t>
            </a:r>
            <a:r>
              <a:rPr lang="en-US" sz="2200" dirty="0">
                <a:latin typeface="PTSerif-Regular"/>
              </a:rPr>
              <a:t>) - </a:t>
            </a:r>
            <a:r>
              <a:rPr lang="en-US" sz="2200" b="1" dirty="0">
                <a:solidFill>
                  <a:srgbClr val="FF0000"/>
                </a:solidFill>
                <a:latin typeface="PTSerif-Regular"/>
              </a:rPr>
              <a:t>$245,000 </a:t>
            </a:r>
            <a:endParaRPr lang="en-US" sz="2200" dirty="0">
              <a:latin typeface="PTSerif-Regular"/>
            </a:endParaRPr>
          </a:p>
          <a:p>
            <a:pPr marL="342900" indent="-342900" algn="l">
              <a:lnSpc>
                <a:spcPct val="150000"/>
              </a:lnSpc>
              <a:buFont typeface="Arial" panose="020B0604020202020204" pitchFamily="34" charset="0"/>
              <a:buChar char="•"/>
            </a:pPr>
            <a:r>
              <a:rPr lang="en-US" sz="2200" u="sng" dirty="0">
                <a:latin typeface="PTSerif-Regular"/>
              </a:rPr>
              <a:t>School Resource Officers </a:t>
            </a:r>
            <a:r>
              <a:rPr lang="en-US" sz="2200" dirty="0">
                <a:latin typeface="PTSerif-Regular"/>
              </a:rPr>
              <a:t> (Lebanon &amp; Castlewood Elementary) - (</a:t>
            </a:r>
            <a:r>
              <a:rPr lang="en-US" sz="2200" b="1" dirty="0">
                <a:solidFill>
                  <a:srgbClr val="FF0000"/>
                </a:solidFill>
                <a:latin typeface="PTSerif-Regular"/>
              </a:rPr>
              <a:t>Optional</a:t>
            </a:r>
            <a:r>
              <a:rPr lang="en-US" sz="2200" dirty="0">
                <a:latin typeface="PTSerif-Regular"/>
              </a:rPr>
              <a:t>) </a:t>
            </a:r>
            <a:r>
              <a:rPr lang="en-US" sz="2200" dirty="0">
                <a:solidFill>
                  <a:srgbClr val="FF0000"/>
                </a:solidFill>
                <a:latin typeface="PTSerif-Regular"/>
              </a:rPr>
              <a:t>- </a:t>
            </a:r>
            <a:r>
              <a:rPr lang="en-US" sz="2200" b="1" dirty="0">
                <a:solidFill>
                  <a:srgbClr val="FF0000"/>
                </a:solidFill>
                <a:latin typeface="PTSerif-Regular"/>
              </a:rPr>
              <a:t>$177,973 </a:t>
            </a:r>
            <a:r>
              <a:rPr lang="en-US" sz="2200" dirty="0">
                <a:latin typeface="PTSerif-Regular"/>
              </a:rPr>
              <a:t>(Salary/Benefits) &amp;  </a:t>
            </a:r>
            <a:r>
              <a:rPr lang="en-US" sz="2200" b="1" dirty="0">
                <a:solidFill>
                  <a:srgbClr val="FF0000"/>
                </a:solidFill>
                <a:latin typeface="PTSerif-Regular"/>
              </a:rPr>
              <a:t>$45,650 </a:t>
            </a:r>
            <a:r>
              <a:rPr lang="en-US" sz="2200" dirty="0">
                <a:latin typeface="PTSerif-Regular"/>
              </a:rPr>
              <a:t>(Training &amp; Equipment)</a:t>
            </a:r>
          </a:p>
          <a:p>
            <a:pPr marL="342900" indent="-342900" algn="l">
              <a:lnSpc>
                <a:spcPct val="150000"/>
              </a:lnSpc>
              <a:buFont typeface="Arial" panose="020B0604020202020204" pitchFamily="34" charset="0"/>
              <a:buChar char="•"/>
            </a:pPr>
            <a:r>
              <a:rPr lang="en-US" sz="2200" u="sng" dirty="0">
                <a:latin typeface="PTSerif-Regular"/>
              </a:rPr>
              <a:t>RC Teacher Salary Increase </a:t>
            </a:r>
            <a:r>
              <a:rPr lang="en-US" sz="2200" dirty="0">
                <a:latin typeface="PTSerif-Regular"/>
              </a:rPr>
              <a:t>(</a:t>
            </a:r>
            <a:r>
              <a:rPr lang="en-US" sz="2200" b="1" dirty="0">
                <a:solidFill>
                  <a:srgbClr val="FF0000"/>
                </a:solidFill>
                <a:latin typeface="PTSerif-Regular"/>
              </a:rPr>
              <a:t>Optional</a:t>
            </a:r>
            <a:r>
              <a:rPr lang="en-US" sz="2200" dirty="0">
                <a:latin typeface="PTSerif-Regular"/>
              </a:rPr>
              <a:t>) </a:t>
            </a:r>
            <a:r>
              <a:rPr lang="en-US" sz="2200" dirty="0">
                <a:solidFill>
                  <a:srgbClr val="FF0000"/>
                </a:solidFill>
                <a:latin typeface="PTSerif-Regular"/>
              </a:rPr>
              <a:t>- </a:t>
            </a:r>
            <a:r>
              <a:rPr lang="en-US" sz="2200" b="1" dirty="0">
                <a:solidFill>
                  <a:srgbClr val="FF0000"/>
                </a:solidFill>
                <a:latin typeface="PTSerif-Regular"/>
              </a:rPr>
              <a:t>$2,100,000</a:t>
            </a:r>
          </a:p>
          <a:p>
            <a:pPr marL="342900" indent="-342900" algn="l">
              <a:lnSpc>
                <a:spcPct val="150000"/>
              </a:lnSpc>
              <a:buFont typeface="Arial" panose="020B0604020202020204" pitchFamily="34" charset="0"/>
              <a:buChar char="•"/>
            </a:pPr>
            <a:r>
              <a:rPr lang="en-US" sz="2200" u="sng" dirty="0">
                <a:latin typeface="PTSerif-Regular"/>
              </a:rPr>
              <a:t>RC Real Estate Reassessment </a:t>
            </a:r>
            <a:r>
              <a:rPr lang="en-US" sz="2200" dirty="0">
                <a:latin typeface="PTSerif-Regular"/>
              </a:rPr>
              <a:t>(</a:t>
            </a:r>
            <a:r>
              <a:rPr lang="en-US" sz="2200" b="1" dirty="0">
                <a:solidFill>
                  <a:srgbClr val="FF0000"/>
                </a:solidFill>
                <a:latin typeface="PTSerif-Regular"/>
              </a:rPr>
              <a:t>Mandatory</a:t>
            </a:r>
            <a:r>
              <a:rPr lang="en-US" sz="2200" dirty="0">
                <a:latin typeface="PTSerif-Regular"/>
              </a:rPr>
              <a:t>) – Projecting </a:t>
            </a:r>
            <a:r>
              <a:rPr lang="en-US" sz="2200" b="1" u="sng" dirty="0">
                <a:solidFill>
                  <a:srgbClr val="FF0000"/>
                </a:solidFill>
                <a:latin typeface="PTSerif-Regular"/>
              </a:rPr>
              <a:t>40% - 50%  Increase </a:t>
            </a:r>
          </a:p>
          <a:p>
            <a:endParaRPr lang="en-US" dirty="0"/>
          </a:p>
        </p:txBody>
      </p:sp>
      <p:sp>
        <p:nvSpPr>
          <p:cNvPr id="4" name="Title 1">
            <a:extLst>
              <a:ext uri="{FF2B5EF4-FFF2-40B4-BE49-F238E27FC236}">
                <a16:creationId xmlns:a16="http://schemas.microsoft.com/office/drawing/2014/main" id="{0FE09D0B-EFA5-0C8A-5C50-DDA4BAA8166B}"/>
              </a:ext>
            </a:extLst>
          </p:cNvPr>
          <p:cNvSpPr txBox="1">
            <a:spLocks/>
          </p:cNvSpPr>
          <p:nvPr/>
        </p:nvSpPr>
        <p:spPr>
          <a:xfrm>
            <a:off x="1763162" y="304800"/>
            <a:ext cx="9509760" cy="6283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r>
              <a:rPr lang="en-US" u="sng" dirty="0">
                <a:solidFill>
                  <a:schemeClr val="tx1"/>
                </a:solidFill>
              </a:rPr>
              <a:t>Landfill Host Agreement - Financial Objectives</a:t>
            </a:r>
          </a:p>
        </p:txBody>
      </p:sp>
    </p:spTree>
    <p:extLst>
      <p:ext uri="{BB962C8B-B14F-4D97-AF65-F5344CB8AC3E}">
        <p14:creationId xmlns:p14="http://schemas.microsoft.com/office/powerpoint/2010/main" val="2653310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904C52-0D66-8701-4702-CA53CF3E37FC}"/>
              </a:ext>
            </a:extLst>
          </p:cNvPr>
          <p:cNvSpPr txBox="1">
            <a:spLocks/>
          </p:cNvSpPr>
          <p:nvPr/>
        </p:nvSpPr>
        <p:spPr>
          <a:xfrm>
            <a:off x="1752600" y="209849"/>
            <a:ext cx="9509760" cy="6283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r>
              <a:rPr lang="en-US" u="sng" dirty="0">
                <a:solidFill>
                  <a:schemeClr val="tx1"/>
                </a:solidFill>
              </a:rPr>
              <a:t>Landfill Host Agreement - Financial Objectives</a:t>
            </a:r>
          </a:p>
        </p:txBody>
      </p:sp>
      <p:pic>
        <p:nvPicPr>
          <p:cNvPr id="4" name="Picture 3" descr="A table with numbers and a red stamp&#10;&#10;Description automatically generated">
            <a:extLst>
              <a:ext uri="{FF2B5EF4-FFF2-40B4-BE49-F238E27FC236}">
                <a16:creationId xmlns:a16="http://schemas.microsoft.com/office/drawing/2014/main" id="{1771E69F-9DFA-347D-5478-6141A06295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0" y="1066800"/>
            <a:ext cx="8305799" cy="5539186"/>
          </a:xfrm>
          <a:prstGeom prst="rect">
            <a:avLst/>
          </a:prstGeom>
        </p:spPr>
      </p:pic>
    </p:spTree>
    <p:extLst>
      <p:ext uri="{BB962C8B-B14F-4D97-AF65-F5344CB8AC3E}">
        <p14:creationId xmlns:p14="http://schemas.microsoft.com/office/powerpoint/2010/main" val="3238719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450A2BE-C60A-6CB3-B86C-A365DDC48B4E}"/>
              </a:ext>
            </a:extLst>
          </p:cNvPr>
          <p:cNvSpPr txBox="1">
            <a:spLocks/>
          </p:cNvSpPr>
          <p:nvPr/>
        </p:nvSpPr>
        <p:spPr>
          <a:xfrm>
            <a:off x="1763162" y="152400"/>
            <a:ext cx="9509760" cy="6283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r>
              <a:rPr lang="en-US" u="sng" dirty="0">
                <a:solidFill>
                  <a:schemeClr val="tx1"/>
                </a:solidFill>
              </a:rPr>
              <a:t>Landfill Host Agreement - Financial Objectives</a:t>
            </a:r>
          </a:p>
        </p:txBody>
      </p:sp>
      <p:pic>
        <p:nvPicPr>
          <p:cNvPr id="4" name="Picture 3" descr="A table with numbers and a red stamp&#10;&#10;Description automatically generated">
            <a:extLst>
              <a:ext uri="{FF2B5EF4-FFF2-40B4-BE49-F238E27FC236}">
                <a16:creationId xmlns:a16="http://schemas.microsoft.com/office/drawing/2014/main" id="{A9076928-F6F1-A03A-F17B-84BAD1B43B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163" y="955964"/>
            <a:ext cx="8295238" cy="5521036"/>
          </a:xfrm>
          <a:prstGeom prst="rect">
            <a:avLst/>
          </a:prstGeom>
        </p:spPr>
      </p:pic>
      <p:sp>
        <p:nvSpPr>
          <p:cNvPr id="6" name="Rectangle: Rounded Corners 5">
            <a:extLst>
              <a:ext uri="{FF2B5EF4-FFF2-40B4-BE49-F238E27FC236}">
                <a16:creationId xmlns:a16="http://schemas.microsoft.com/office/drawing/2014/main" id="{1ED86ADF-E5F6-C006-10F0-5C8DE844ED4E}"/>
              </a:ext>
            </a:extLst>
          </p:cNvPr>
          <p:cNvSpPr/>
          <p:nvPr/>
        </p:nvSpPr>
        <p:spPr>
          <a:xfrm>
            <a:off x="4953000" y="5181600"/>
            <a:ext cx="1066800" cy="3810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59969F85-D3E6-4FDF-1B46-53EE2FA8A8A9}"/>
              </a:ext>
            </a:extLst>
          </p:cNvPr>
          <p:cNvSpPr/>
          <p:nvPr/>
        </p:nvSpPr>
        <p:spPr>
          <a:xfrm>
            <a:off x="8676237" y="5181600"/>
            <a:ext cx="1066800" cy="3810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CAF5C4E9-CF60-C97E-45C1-3F72126C4873}"/>
              </a:ext>
            </a:extLst>
          </p:cNvPr>
          <p:cNvSpPr/>
          <p:nvPr/>
        </p:nvSpPr>
        <p:spPr>
          <a:xfrm>
            <a:off x="7585118" y="5181600"/>
            <a:ext cx="1066800" cy="3810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0354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7E4204-9CAD-ACB3-E699-1A2807074448}"/>
              </a:ext>
            </a:extLst>
          </p:cNvPr>
          <p:cNvSpPr>
            <a:spLocks noGrp="1"/>
          </p:cNvSpPr>
          <p:nvPr>
            <p:ph type="body" idx="1"/>
          </p:nvPr>
        </p:nvSpPr>
        <p:spPr>
          <a:xfrm>
            <a:off x="838200" y="882602"/>
            <a:ext cx="10515600" cy="6172200"/>
          </a:xfrm>
        </p:spPr>
        <p:txBody>
          <a:bodyPr>
            <a:normAutofit fontScale="32500" lnSpcReduction="20000"/>
          </a:bodyPr>
          <a:lstStyle/>
          <a:p>
            <a:pPr algn="l">
              <a:lnSpc>
                <a:spcPct val="120000"/>
              </a:lnSpc>
            </a:pPr>
            <a:r>
              <a:rPr lang="en-US" sz="5500" u="sng" dirty="0"/>
              <a:t>Scenario 1:  County &amp; NOVA Agree on the Host Agreement </a:t>
            </a:r>
          </a:p>
          <a:p>
            <a:pPr algn="l">
              <a:lnSpc>
                <a:spcPct val="120000"/>
              </a:lnSpc>
            </a:pPr>
            <a:endParaRPr lang="en-US" sz="5500" dirty="0"/>
          </a:p>
          <a:p>
            <a:pPr algn="l">
              <a:lnSpc>
                <a:spcPct val="120000"/>
              </a:lnSpc>
            </a:pPr>
            <a:r>
              <a:rPr lang="en-US" sz="5500" dirty="0"/>
              <a:t>	1. Private Landfill in the County for Residential &amp; Business Disposal </a:t>
            </a:r>
          </a:p>
          <a:p>
            <a:pPr algn="l">
              <a:lnSpc>
                <a:spcPct val="120000"/>
              </a:lnSpc>
            </a:pPr>
            <a:r>
              <a:rPr lang="en-US" sz="5500" dirty="0"/>
              <a:t>	2. Cleanup Moss III Property – Environmental Concern – 118M Tons of Coal Refuse Removed</a:t>
            </a:r>
          </a:p>
          <a:p>
            <a:pPr algn="l">
              <a:lnSpc>
                <a:spcPct val="120000"/>
              </a:lnSpc>
            </a:pPr>
            <a:r>
              <a:rPr lang="en-US" sz="5500" dirty="0"/>
              <a:t>	3.  Economic Development Opportunities – Additional Jobs – 200+ Jobs</a:t>
            </a:r>
          </a:p>
          <a:p>
            <a:pPr algn="l">
              <a:lnSpc>
                <a:spcPct val="120000"/>
              </a:lnSpc>
            </a:pPr>
            <a:r>
              <a:rPr lang="en-US" sz="5500" dirty="0"/>
              <a:t>	4.  Financial Benefits  – Host Fees, Real Estate, Machine &amp; Tool, Personal Property, &amp; Liner Tax </a:t>
            </a:r>
          </a:p>
          <a:p>
            <a:pPr algn="l">
              <a:lnSpc>
                <a:spcPct val="120000"/>
              </a:lnSpc>
            </a:pPr>
            <a:r>
              <a:rPr lang="en-US" sz="5500" dirty="0"/>
              <a:t>	5.  NO NEW TAXES </a:t>
            </a:r>
          </a:p>
          <a:p>
            <a:pPr algn="l">
              <a:lnSpc>
                <a:spcPct val="120000"/>
              </a:lnSpc>
            </a:pPr>
            <a:endParaRPr lang="en-US" sz="5500" dirty="0"/>
          </a:p>
          <a:p>
            <a:pPr algn="l">
              <a:lnSpc>
                <a:spcPct val="120000"/>
              </a:lnSpc>
            </a:pPr>
            <a:r>
              <a:rPr lang="en-US" sz="5500" u="sng" dirty="0"/>
              <a:t>Scenario 2:  County &amp; NOVA Disagree on the Host Agreement</a:t>
            </a:r>
          </a:p>
          <a:p>
            <a:pPr algn="l">
              <a:lnSpc>
                <a:spcPct val="120000"/>
              </a:lnSpc>
            </a:pPr>
            <a:endParaRPr lang="en-US" sz="5500" u="sng" dirty="0"/>
          </a:p>
          <a:p>
            <a:pPr algn="l">
              <a:lnSpc>
                <a:spcPct val="120000"/>
              </a:lnSpc>
            </a:pPr>
            <a:r>
              <a:rPr lang="en-US" sz="5500" dirty="0"/>
              <a:t>	1. NOVA Continues with the Project &amp; Files Legal Suit </a:t>
            </a:r>
          </a:p>
          <a:p>
            <a:pPr algn="l">
              <a:lnSpc>
                <a:spcPct val="120000"/>
              </a:lnSpc>
            </a:pPr>
            <a:r>
              <a:rPr lang="en-US" sz="5500" dirty="0"/>
              <a:t>	2. No Host Agreement for County Protection – Legal, Environmental, or Financial </a:t>
            </a:r>
          </a:p>
          <a:p>
            <a:pPr algn="l">
              <a:lnSpc>
                <a:spcPct val="120000"/>
              </a:lnSpc>
            </a:pPr>
            <a:r>
              <a:rPr lang="en-US" sz="5500" dirty="0"/>
              <a:t>	3. New Taxes and/or Disposal Fees must be considered </a:t>
            </a:r>
          </a:p>
          <a:p>
            <a:pPr algn="l">
              <a:lnSpc>
                <a:spcPct val="120000"/>
              </a:lnSpc>
            </a:pPr>
            <a:endParaRPr lang="en-US" sz="5500" dirty="0"/>
          </a:p>
          <a:p>
            <a:pPr algn="l">
              <a:lnSpc>
                <a:spcPct val="120000"/>
              </a:lnSpc>
            </a:pPr>
            <a:r>
              <a:rPr lang="en-US" sz="5500" u="sng" dirty="0"/>
              <a:t>Scenario 3:  County &amp; NOVA Disagree on the Host Agreement</a:t>
            </a:r>
          </a:p>
          <a:p>
            <a:pPr algn="l">
              <a:lnSpc>
                <a:spcPct val="120000"/>
              </a:lnSpc>
            </a:pPr>
            <a:endParaRPr lang="en-US" sz="5500" dirty="0"/>
          </a:p>
          <a:p>
            <a:pPr algn="l">
              <a:lnSpc>
                <a:spcPct val="120000"/>
              </a:lnSpc>
            </a:pPr>
            <a:r>
              <a:rPr lang="en-US" sz="5500" dirty="0"/>
              <a:t>	1.  NOVA abandons the Moss III Project</a:t>
            </a:r>
          </a:p>
          <a:p>
            <a:pPr algn="l">
              <a:lnSpc>
                <a:spcPct val="120000"/>
              </a:lnSpc>
            </a:pPr>
            <a:r>
              <a:rPr lang="en-US" sz="5500" dirty="0"/>
              <a:t>	2.  Property will remain an Environmental Issue – 118M Tons of Coal Refuse will remain	</a:t>
            </a:r>
          </a:p>
          <a:p>
            <a:pPr algn="l">
              <a:lnSpc>
                <a:spcPct val="120000"/>
              </a:lnSpc>
            </a:pPr>
            <a:r>
              <a:rPr lang="en-US" sz="5500" dirty="0"/>
              <a:t>	3.   Loss of Economic Development Opportunities</a:t>
            </a:r>
          </a:p>
          <a:p>
            <a:pPr algn="l">
              <a:lnSpc>
                <a:spcPct val="120000"/>
              </a:lnSpc>
            </a:pPr>
            <a:r>
              <a:rPr lang="en-US" sz="5500" dirty="0"/>
              <a:t>	4.  New Taxes and/or Disposal Fees must be considered</a:t>
            </a:r>
          </a:p>
          <a:p>
            <a:pPr algn="l"/>
            <a:endParaRPr lang="en-US" dirty="0"/>
          </a:p>
          <a:p>
            <a:pPr algn="l"/>
            <a:r>
              <a:rPr lang="en-US" dirty="0"/>
              <a:t>	</a:t>
            </a:r>
          </a:p>
        </p:txBody>
      </p:sp>
      <p:sp>
        <p:nvSpPr>
          <p:cNvPr id="4" name="Title 1">
            <a:extLst>
              <a:ext uri="{FF2B5EF4-FFF2-40B4-BE49-F238E27FC236}">
                <a16:creationId xmlns:a16="http://schemas.microsoft.com/office/drawing/2014/main" id="{22EB6FF7-68E6-101D-B8D4-97B9F1052192}"/>
              </a:ext>
            </a:extLst>
          </p:cNvPr>
          <p:cNvSpPr txBox="1">
            <a:spLocks/>
          </p:cNvSpPr>
          <p:nvPr/>
        </p:nvSpPr>
        <p:spPr>
          <a:xfrm>
            <a:off x="3467100" y="228600"/>
            <a:ext cx="5257800" cy="6283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r>
              <a:rPr lang="en-US" u="sng" dirty="0">
                <a:solidFill>
                  <a:schemeClr val="tx1"/>
                </a:solidFill>
              </a:rPr>
              <a:t>Landfill Project – Scenarios </a:t>
            </a:r>
          </a:p>
        </p:txBody>
      </p:sp>
    </p:spTree>
    <p:extLst>
      <p:ext uri="{BB962C8B-B14F-4D97-AF65-F5344CB8AC3E}">
        <p14:creationId xmlns:p14="http://schemas.microsoft.com/office/powerpoint/2010/main" val="2415227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 aerial view of a factory&#10;&#10;Description automatically generated">
            <a:extLst>
              <a:ext uri="{FF2B5EF4-FFF2-40B4-BE49-F238E27FC236}">
                <a16:creationId xmlns:a16="http://schemas.microsoft.com/office/drawing/2014/main" id="{D492F7CD-9140-E81C-A158-04C2936E1491}"/>
              </a:ext>
            </a:extLst>
          </p:cNvPr>
          <p:cNvPicPr>
            <a:picLocks noChangeAspect="1"/>
          </p:cNvPicPr>
          <p:nvPr/>
        </p:nvPicPr>
        <p:blipFill rotWithShape="1">
          <a:blip r:embed="rId2">
            <a:extLst>
              <a:ext uri="{28A0092B-C50C-407E-A947-70E740481C1C}">
                <a14:useLocalDpi xmlns:a14="http://schemas.microsoft.com/office/drawing/2010/main" val="0"/>
              </a:ext>
            </a:extLst>
          </a:blip>
          <a:srcRect t="14122"/>
          <a:stretch/>
        </p:blipFill>
        <p:spPr>
          <a:xfrm>
            <a:off x="20" y="10"/>
            <a:ext cx="12191980" cy="6857990"/>
          </a:xfrm>
          <a:prstGeom prst="rect">
            <a:avLst/>
          </a:prstGeom>
          <a:noFill/>
        </p:spPr>
      </p:pic>
    </p:spTree>
    <p:extLst>
      <p:ext uri="{BB962C8B-B14F-4D97-AF65-F5344CB8AC3E}">
        <p14:creationId xmlns:p14="http://schemas.microsoft.com/office/powerpoint/2010/main" val="967655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field with a pond&#10;&#10;Description automatically generated with medium confidence">
            <a:extLst>
              <a:ext uri="{FF2B5EF4-FFF2-40B4-BE49-F238E27FC236}">
                <a16:creationId xmlns:a16="http://schemas.microsoft.com/office/drawing/2014/main" id="{EDC287D6-AB21-69B4-4074-50E66E641A6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413"/>
          <a:stretch/>
        </p:blipFill>
        <p:spPr>
          <a:xfrm>
            <a:off x="20" y="10"/>
            <a:ext cx="12191980" cy="6857990"/>
          </a:xfrm>
          <a:prstGeom prst="rect">
            <a:avLst/>
          </a:prstGeom>
          <a:noFill/>
        </p:spPr>
      </p:pic>
    </p:spTree>
    <p:extLst>
      <p:ext uri="{BB962C8B-B14F-4D97-AF65-F5344CB8AC3E}">
        <p14:creationId xmlns:p14="http://schemas.microsoft.com/office/powerpoint/2010/main" val="2330580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ndscape with mountains and a lake&#10;&#10;Description automatically generated">
            <a:extLst>
              <a:ext uri="{FF2B5EF4-FFF2-40B4-BE49-F238E27FC236}">
                <a16:creationId xmlns:a16="http://schemas.microsoft.com/office/drawing/2014/main" id="{950EEC57-4442-6117-25E4-ECF7D909C07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5000"/>
          <a:stretch/>
        </p:blipFill>
        <p:spPr>
          <a:xfrm>
            <a:off x="20" y="10"/>
            <a:ext cx="12191980" cy="6857990"/>
          </a:xfrm>
          <a:prstGeom prst="rect">
            <a:avLst/>
          </a:prstGeom>
          <a:noFill/>
        </p:spPr>
      </p:pic>
      <p:sp>
        <p:nvSpPr>
          <p:cNvPr id="2" name="TextBox 1">
            <a:extLst>
              <a:ext uri="{FF2B5EF4-FFF2-40B4-BE49-F238E27FC236}">
                <a16:creationId xmlns:a16="http://schemas.microsoft.com/office/drawing/2014/main" id="{8FEF5331-47AA-14D1-76AA-E496885A11B5}"/>
              </a:ext>
            </a:extLst>
          </p:cNvPr>
          <p:cNvSpPr txBox="1"/>
          <p:nvPr/>
        </p:nvSpPr>
        <p:spPr>
          <a:xfrm>
            <a:off x="7387087" y="533400"/>
            <a:ext cx="4114800" cy="1754326"/>
          </a:xfrm>
          <a:prstGeom prst="rect">
            <a:avLst/>
          </a:prstGeom>
          <a:noFill/>
        </p:spPr>
        <p:txBody>
          <a:bodyPr wrap="square" rtlCol="0">
            <a:spAutoFit/>
          </a:bodyPr>
          <a:lstStyle/>
          <a:p>
            <a:pPr algn="ctr"/>
            <a:r>
              <a:rPr lang="en-US" dirty="0">
                <a:solidFill>
                  <a:schemeClr val="bg1"/>
                </a:solidFill>
              </a:rPr>
              <a:t>Includes silicon (Si), aluminum (Al), iron (Fe), calcium (Ca), magnesium (Mg), potassium (K), sulfur (S), titanium (Ti), phosphorus (P)  copper, zinc (Zn), arsenic (As), selenium (Se), cadmium (Cd), mercury (Hg), and lead (Pb).</a:t>
            </a:r>
          </a:p>
        </p:txBody>
      </p:sp>
    </p:spTree>
    <p:extLst>
      <p:ext uri="{BB962C8B-B14F-4D97-AF65-F5344CB8AC3E}">
        <p14:creationId xmlns:p14="http://schemas.microsoft.com/office/powerpoint/2010/main" val="2158584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cky hill with water in the background&#10;&#10;Description automatically generated">
            <a:extLst>
              <a:ext uri="{FF2B5EF4-FFF2-40B4-BE49-F238E27FC236}">
                <a16:creationId xmlns:a16="http://schemas.microsoft.com/office/drawing/2014/main" id="{85376E5E-C1CA-B69E-37BC-656ADEB8D19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5000"/>
          <a:stretch/>
        </p:blipFill>
        <p:spPr>
          <a:xfrm>
            <a:off x="20" y="10"/>
            <a:ext cx="12191980" cy="6857990"/>
          </a:xfrm>
          <a:prstGeom prst="rect">
            <a:avLst/>
          </a:prstGeom>
          <a:noFill/>
        </p:spPr>
      </p:pic>
    </p:spTree>
    <p:extLst>
      <p:ext uri="{BB962C8B-B14F-4D97-AF65-F5344CB8AC3E}">
        <p14:creationId xmlns:p14="http://schemas.microsoft.com/office/powerpoint/2010/main" val="111824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ke surrounded by rocks&#10;&#10;Description automatically generated">
            <a:extLst>
              <a:ext uri="{FF2B5EF4-FFF2-40B4-BE49-F238E27FC236}">
                <a16:creationId xmlns:a16="http://schemas.microsoft.com/office/drawing/2014/main" id="{9F02B2C4-37B2-03F1-2CED-2D83413C8C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0398" b="4602"/>
          <a:stretch/>
        </p:blipFill>
        <p:spPr>
          <a:xfrm>
            <a:off x="20" y="10"/>
            <a:ext cx="12191980" cy="6857990"/>
          </a:xfrm>
          <a:prstGeom prst="rect">
            <a:avLst/>
          </a:prstGeom>
          <a:noFill/>
        </p:spPr>
      </p:pic>
    </p:spTree>
    <p:extLst>
      <p:ext uri="{BB962C8B-B14F-4D97-AF65-F5344CB8AC3E}">
        <p14:creationId xmlns:p14="http://schemas.microsoft.com/office/powerpoint/2010/main" val="1767909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ke surrounded by trees&#10;&#10;Description automatically generated">
            <a:extLst>
              <a:ext uri="{FF2B5EF4-FFF2-40B4-BE49-F238E27FC236}">
                <a16:creationId xmlns:a16="http://schemas.microsoft.com/office/drawing/2014/main" id="{BB1F997F-9BCA-A073-409A-BD663CD00D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1529" b="3471"/>
          <a:stretch/>
        </p:blipFill>
        <p:spPr>
          <a:xfrm>
            <a:off x="20" y="10"/>
            <a:ext cx="12191980" cy="6857990"/>
          </a:xfrm>
          <a:prstGeom prst="rect">
            <a:avLst/>
          </a:prstGeom>
          <a:noFill/>
        </p:spPr>
      </p:pic>
    </p:spTree>
    <p:extLst>
      <p:ext uri="{BB962C8B-B14F-4D97-AF65-F5344CB8AC3E}">
        <p14:creationId xmlns:p14="http://schemas.microsoft.com/office/powerpoint/2010/main" val="393924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ke surrounded by trees&#10;&#10;Description automatically generated">
            <a:extLst>
              <a:ext uri="{FF2B5EF4-FFF2-40B4-BE49-F238E27FC236}">
                <a16:creationId xmlns:a16="http://schemas.microsoft.com/office/drawing/2014/main" id="{FF2EB00D-9A34-57DE-0A24-646D7CA50AA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5000"/>
          <a:stretch/>
        </p:blipFill>
        <p:spPr>
          <a:xfrm>
            <a:off x="20" y="10"/>
            <a:ext cx="12191980" cy="6857990"/>
          </a:xfrm>
          <a:prstGeom prst="rect">
            <a:avLst/>
          </a:prstGeom>
          <a:noFill/>
        </p:spPr>
      </p:pic>
    </p:spTree>
    <p:extLst>
      <p:ext uri="{BB962C8B-B14F-4D97-AF65-F5344CB8AC3E}">
        <p14:creationId xmlns:p14="http://schemas.microsoft.com/office/powerpoint/2010/main" val="2482223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 aerial view of a forest&#10;&#10;Description automatically generated">
            <a:extLst>
              <a:ext uri="{FF2B5EF4-FFF2-40B4-BE49-F238E27FC236}">
                <a16:creationId xmlns:a16="http://schemas.microsoft.com/office/drawing/2014/main" id="{A9058BCC-42AE-CDCF-ACC3-F1A871D315D4}"/>
              </a:ext>
            </a:extLst>
          </p:cNvPr>
          <p:cNvPicPr>
            <a:picLocks noChangeAspect="1"/>
          </p:cNvPicPr>
          <p:nvPr/>
        </p:nvPicPr>
        <p:blipFill rotWithShape="1">
          <a:blip r:embed="rId2">
            <a:extLst>
              <a:ext uri="{28A0092B-C50C-407E-A947-70E740481C1C}">
                <a14:useLocalDpi xmlns:a14="http://schemas.microsoft.com/office/drawing/2010/main" val="0"/>
              </a:ext>
            </a:extLst>
          </a:blip>
          <a:srcRect t="12262" b="14923"/>
          <a:stretch/>
        </p:blipFill>
        <p:spPr>
          <a:xfrm>
            <a:off x="-457200" y="10"/>
            <a:ext cx="13182600" cy="6857990"/>
          </a:xfrm>
          <a:prstGeom prst="rect">
            <a:avLst/>
          </a:prstGeom>
          <a:noFill/>
        </p:spPr>
      </p:pic>
    </p:spTree>
    <p:extLst>
      <p:ext uri="{BB962C8B-B14F-4D97-AF65-F5344CB8AC3E}">
        <p14:creationId xmlns:p14="http://schemas.microsoft.com/office/powerpoint/2010/main" val="153249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nded Design Blue 16x9">
  <a:themeElements>
    <a:clrScheme name="Banded_Design_Blue">
      <a:dk1>
        <a:srgbClr val="404040"/>
      </a:dk1>
      <a:lt1>
        <a:sysClr val="window" lastClr="FFFFFF"/>
      </a:lt1>
      <a:dk2>
        <a:srgbClr val="263050"/>
      </a:dk2>
      <a:lt2>
        <a:srgbClr val="E5E8E8"/>
      </a:lt2>
      <a:accent1>
        <a:srgbClr val="77B142"/>
      </a:accent1>
      <a:accent2>
        <a:srgbClr val="E3C01E"/>
      </a:accent2>
      <a:accent3>
        <a:srgbClr val="0070C0"/>
      </a:accent3>
      <a:accent4>
        <a:srgbClr val="7556A4"/>
      </a:accent4>
      <a:accent5>
        <a:srgbClr val="F08F1E"/>
      </a:accent5>
      <a:accent6>
        <a:srgbClr val="CB3E3A"/>
      </a:accent6>
      <a:hlink>
        <a:srgbClr val="0070C0"/>
      </a:hlink>
      <a:folHlink>
        <a:srgbClr val="7556A4"/>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a:gsLst>
            <a:gs pos="0">
              <a:schemeClr val="phClr">
                <a:lumMod val="0"/>
                <a:lumOff val="100000"/>
              </a:schemeClr>
            </a:gs>
            <a:gs pos="72000">
              <a:schemeClr val="phClr"/>
            </a:gs>
            <a:gs pos="100000">
              <a:schemeClr val="phClr">
                <a:lumMod val="90000"/>
              </a:schemeClr>
            </a:gs>
          </a:gsLst>
          <a:lin ang="5400000" scaled="1"/>
        </a:gradFill>
        <a:gradFill flip="none" rotWithShape="1">
          <a:gsLst>
            <a:gs pos="32000">
              <a:schemeClr val="phClr"/>
            </a:gs>
            <a:gs pos="100000">
              <a:schemeClr val="phClr">
                <a:lumMod val="75000"/>
              </a:schemeClr>
            </a:gs>
          </a:gsLst>
          <a:path path="circle">
            <a:fillToRect l="50000" t="50000" r="50000" b="50000"/>
          </a:path>
          <a:tileRect/>
        </a:gradFill>
      </a:bgFillStyleLst>
    </a:fmtScheme>
  </a:themeElements>
  <a:objectDefaults/>
  <a:extraClrSchemeLst/>
  <a:extLst>
    <a:ext uri="{05A4C25C-085E-4340-85A3-A5531E510DB2}">
      <thm15:themeFamily xmlns:thm15="http://schemas.microsoft.com/office/thememl/2012/main" name="TF03417271.potx" id="{FAD70E18-2F21-4BAE-983F-13051C6D1C17}" vid="{4B4DF9DC-15EC-4671-A52A-56A08B977F11}"/>
    </a:ext>
  </a:extLst>
</a:theme>
</file>

<file path=ppt/theme/theme2.xml><?xml version="1.0" encoding="utf-8"?>
<a:theme xmlns:a="http://schemas.openxmlformats.org/drawingml/2006/main" name="1_GFtemplate1_PPT">
  <a:themeElements>
    <a:clrScheme name="GFbrand">
      <a:dk1>
        <a:srgbClr val="002060"/>
      </a:dk1>
      <a:lt1>
        <a:srgbClr val="FFFFFF"/>
      </a:lt1>
      <a:dk2>
        <a:srgbClr val="C00000"/>
      </a:dk2>
      <a:lt2>
        <a:srgbClr val="AEC5E7"/>
      </a:lt2>
      <a:accent1>
        <a:srgbClr val="000000"/>
      </a:accent1>
      <a:accent2>
        <a:srgbClr val="2A459A"/>
      </a:accent2>
      <a:accent3>
        <a:srgbClr val="FF0000"/>
      </a:accent3>
      <a:accent4>
        <a:srgbClr val="641E34"/>
      </a:accent4>
      <a:accent5>
        <a:srgbClr val="50C1DC"/>
      </a:accent5>
      <a:accent6>
        <a:srgbClr val="6DAA2D"/>
      </a:accent6>
      <a:hlink>
        <a:srgbClr val="C00000"/>
      </a:hlink>
      <a:folHlink>
        <a:srgbClr val="92D05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8421</TotalTime>
  <Words>3208</Words>
  <Application>Microsoft Office PowerPoint</Application>
  <PresentationFormat>Widescreen</PresentationFormat>
  <Paragraphs>267</Paragraphs>
  <Slides>41</Slides>
  <Notes>11</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41</vt:i4>
      </vt:variant>
    </vt:vector>
  </HeadingPairs>
  <TitlesOfParts>
    <vt:vector size="54" baseType="lpstr">
      <vt:lpstr>Aptos</vt:lpstr>
      <vt:lpstr>Arial</vt:lpstr>
      <vt:lpstr>Century Gothic</vt:lpstr>
      <vt:lpstr>Corbel</vt:lpstr>
      <vt:lpstr>Euphemia</vt:lpstr>
      <vt:lpstr>MinionPro-Regular</vt:lpstr>
      <vt:lpstr>PTSerif-Regular</vt:lpstr>
      <vt:lpstr>Segoe UI</vt:lpstr>
      <vt:lpstr>Symbol</vt:lpstr>
      <vt:lpstr>Times New Roman</vt:lpstr>
      <vt:lpstr>Wingdings</vt:lpstr>
      <vt:lpstr>Banded Design Blue 16x9</vt:lpstr>
      <vt:lpstr>1_GFtemplate1_PPT</vt:lpstr>
      <vt:lpstr>Moss III Landfill Project</vt:lpstr>
      <vt:lpstr>Project History</vt:lpstr>
      <vt:lpstr>Project History</vt:lpstr>
      <vt:lpstr>Project History</vt:lpstr>
      <vt:lpstr>Landfill Host Agreement – Legal Objectives</vt:lpstr>
      <vt:lpstr>A.  No person shall operate any sanitary landfill or other facility for the disposal, treatment, or storage of “nonhazardous solid waste” without a permit from the DEQ Director.  B. No application for a new solid waste management facility permit shall be complete unless it contains the following:  1.  “Certification” from the governing body of the county in which the facility is to be located that the “location and operation of the facility are consistent with all applicable ordinances”.  2.  A “Disclosure Statement”.  </vt:lpstr>
      <vt:lpstr>PowerPoint Presentation</vt:lpstr>
      <vt:lpstr>3.  If the applicant proposes to locate the facility on property “not governed by any county zoning ordinance”, certification from the governing body that it has held a public hearing to receive public comment on the proposed facility.  4.  If the applicant proposes to operate a new sanitary landfill, a statement, including a description of the steps taken by the applicant to seek the comments of the residents of the area where the sanitary landfill is proposed to be located, regarding the “siting and operation” of the proposed sanitary landfill.  </vt:lpstr>
      <vt:lpstr>5.  “If the applicant is a local government or public authority” that proposes to operate a new municipal sanitary landfill, a statement, including a description of the steps taken by the applicant to seek the comments of the residents of the area where the sanitary landfill is proposed to be located, regarding the siting and operation of the proposed sanitary landfill. The public comment steps shall include the formation of a citizens' advisory group to assist the locality or public authority with the selection of a proposed site for the sanitary landfill – “Not Applicable”.   6.  “If the application is for a new municipal solid waste landfill”, a statement, signed by the applicant, guaranteeing that sufficient disposal capacity will be available in the facility to enable localities within the Commonwealth to comply with solid waste management plans developed pursuant to § 10.1-1411, and certifying that such localities will be allowed to contract for and to reserve disposal capacity in the facility.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Project Plan</dc:title>
  <dc:creator>Lonzo Lester</dc:creator>
  <cp:lastModifiedBy>Lonzo Lester</cp:lastModifiedBy>
  <cp:revision>84</cp:revision>
  <cp:lastPrinted>2024-03-08T19:26:14Z</cp:lastPrinted>
  <dcterms:created xsi:type="dcterms:W3CDTF">2024-02-05T17:48:40Z</dcterms:created>
  <dcterms:modified xsi:type="dcterms:W3CDTF">2024-03-15T13:39:24Z</dcterms:modified>
</cp:coreProperties>
</file>